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39"/>
  </p:notesMasterIdLst>
  <p:sldIdLst>
    <p:sldId id="256" r:id="rId2"/>
    <p:sldId id="298" r:id="rId3"/>
    <p:sldId id="258" r:id="rId4"/>
    <p:sldId id="259" r:id="rId5"/>
    <p:sldId id="260" r:id="rId6"/>
    <p:sldId id="302" r:id="rId7"/>
    <p:sldId id="261" r:id="rId8"/>
    <p:sldId id="299" r:id="rId9"/>
    <p:sldId id="300" r:id="rId10"/>
    <p:sldId id="262" r:id="rId11"/>
    <p:sldId id="263" r:id="rId12"/>
    <p:sldId id="303" r:id="rId13"/>
    <p:sldId id="268" r:id="rId14"/>
    <p:sldId id="272" r:id="rId15"/>
    <p:sldId id="294" r:id="rId16"/>
    <p:sldId id="269" r:id="rId17"/>
    <p:sldId id="273" r:id="rId18"/>
    <p:sldId id="274" r:id="rId19"/>
    <p:sldId id="276" r:id="rId20"/>
    <p:sldId id="304" r:id="rId21"/>
    <p:sldId id="284" r:id="rId22"/>
    <p:sldId id="278" r:id="rId23"/>
    <p:sldId id="279" r:id="rId24"/>
    <p:sldId id="280" r:id="rId25"/>
    <p:sldId id="305" r:id="rId26"/>
    <p:sldId id="306" r:id="rId27"/>
    <p:sldId id="315" r:id="rId28"/>
    <p:sldId id="307" r:id="rId29"/>
    <p:sldId id="308" r:id="rId30"/>
    <p:sldId id="309" r:id="rId31"/>
    <p:sldId id="310" r:id="rId32"/>
    <p:sldId id="311" r:id="rId33"/>
    <p:sldId id="312" r:id="rId34"/>
    <p:sldId id="316" r:id="rId35"/>
    <p:sldId id="313" r:id="rId36"/>
    <p:sldId id="314" r:id="rId37"/>
    <p:sldId id="29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5"/>
    <p:restoredTop sz="94661"/>
  </p:normalViewPr>
  <p:slideViewPr>
    <p:cSldViewPr snapToGrid="0">
      <p:cViewPr varScale="1">
        <p:scale>
          <a:sx n="90" d="100"/>
          <a:sy n="90" d="100"/>
        </p:scale>
        <p:origin x="23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3F73B-CF2C-F948-A98C-8434E993B6A6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3A2A6-3A43-5949-870B-052BD6D9A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4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3A2A6-3A43-5949-870B-052BD6D9AD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39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63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5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06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16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17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6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9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11/2/23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9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A88D0-E295-4CF3-934C-6423EACE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exagonal background with blue neon lights">
            <a:extLst>
              <a:ext uri="{FF2B5EF4-FFF2-40B4-BE49-F238E27FC236}">
                <a16:creationId xmlns:a16="http://schemas.microsoft.com/office/drawing/2014/main" id="{D8724150-784F-D1AA-3D4B-6B61564A71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r="25"/>
          <a:stretch/>
        </p:blipFill>
        <p:spPr>
          <a:xfrm>
            <a:off x="3068" y="10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835602-18D6-1C2A-366F-FA6F3FA85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656315"/>
            <a:ext cx="8204200" cy="2736390"/>
          </a:xfrm>
        </p:spPr>
        <p:txBody>
          <a:bodyPr anchor="t">
            <a:normAutofit fontScale="90000"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The Data of Storytelling</a:t>
            </a:r>
            <a:br>
              <a:rPr lang="en-US" sz="8000" dirty="0">
                <a:solidFill>
                  <a:srgbClr val="FFFFFF"/>
                </a:solidFill>
              </a:rPr>
            </a:b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12AE5-E6AE-C60E-0FD8-DC723585A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6565" y="4201721"/>
            <a:ext cx="4986084" cy="1949813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Andrew Piper</a:t>
            </a:r>
          </a:p>
          <a:p>
            <a:pPr algn="r"/>
            <a:r>
              <a:rPr lang="en-US" dirty="0">
                <a:solidFill>
                  <a:srgbClr val="FFFFFF"/>
                </a:solidFill>
              </a:rPr>
              <a:t>McGill University</a:t>
            </a:r>
          </a:p>
          <a:p>
            <a:pPr algn="r"/>
            <a:r>
              <a:rPr lang="en-US" dirty="0">
                <a:solidFill>
                  <a:srgbClr val="FFFFFF"/>
                </a:solidFill>
              </a:rPr>
              <a:t>November 3, 2023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5C09478-0613-8AA4-0E8C-6239A569691A}"/>
              </a:ext>
            </a:extLst>
          </p:cNvPr>
          <p:cNvSpPr txBox="1"/>
          <p:nvPr/>
        </p:nvSpPr>
        <p:spPr>
          <a:xfrm>
            <a:off x="461195" y="3730077"/>
            <a:ext cx="71983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The State of Computational Narrative Understanding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62416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A64F7-D6D0-980A-AD8C-4908D6972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6160"/>
            <a:ext cx="3964251" cy="22379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600" dirty="0"/>
              <a:t>A minimal definition of a story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615127-4E4B-44AE-B157-C50975D41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D984B-FD6F-FA8B-63DD-680792B7B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600" y="3813348"/>
            <a:ext cx="3964250" cy="24700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(A) teller, (B) mode of telling (i.e. medium), (C) recipient, (D) social situation, (E) agent, (F) at least one action or event, (G) possible object, (H) location, (I) time-frame, (J) motivation or cause of the actions involved. </a:t>
            </a:r>
          </a:p>
        </p:txBody>
      </p:sp>
      <p:pic>
        <p:nvPicPr>
          <p:cNvPr id="6" name="Content Placeholder 5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C51A15B8-D44E-1025-E686-3D0C290C2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80717" y="1749588"/>
            <a:ext cx="4861632" cy="46185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07C7DF-2703-4D3B-B500-8182840C0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B7FD31D-01FC-294A-A76F-A08FA5D076D7}"/>
              </a:ext>
            </a:extLst>
          </p:cNvPr>
          <p:cNvSpPr txBox="1"/>
          <p:nvPr/>
        </p:nvSpPr>
        <p:spPr>
          <a:xfrm>
            <a:off x="9021337" y="481094"/>
            <a:ext cx="3010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Piper et al. (2021). Narrative theory for computational narrative understanding. </a:t>
            </a:r>
            <a:r>
              <a:rPr lang="en-US" i="1" dirty="0"/>
              <a:t>EMNLP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6345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BD576-E4C0-F323-C88F-9E5A0E379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8458" y="2605088"/>
            <a:ext cx="4617455" cy="823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sale: Baby shoes. Never worn.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D33E3F-AB43-F740-B624-4848AF4A0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69774"/>
            <a:ext cx="5446643" cy="32202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One time when I was in 6th grade I was getting ready for school in the morning. I remember getting breakfast and sitting down at the kitchen table. I heard footsteps going down to the basement. At first I thought it was my dad because usually he would wake up to me going downstairs. But I heard my dad's loud snoring from the bedroom. </a:t>
            </a:r>
            <a:r>
              <a:rPr lang="en-US" i="0" dirty="0"/>
              <a:t>[…]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574B1A-C9E6-71EF-6C18-BCF4768599EE}"/>
              </a:ext>
            </a:extLst>
          </p:cNvPr>
          <p:cNvSpPr txBox="1"/>
          <p:nvPr/>
        </p:nvSpPr>
        <p:spPr>
          <a:xfrm>
            <a:off x="3257185" y="3729038"/>
            <a:ext cx="2253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Ernest Hemingway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C3399-4902-BEAE-2BEC-F94E0A266791}"/>
              </a:ext>
            </a:extLst>
          </p:cNvPr>
          <p:cNvSpPr txBox="1"/>
          <p:nvPr/>
        </p:nvSpPr>
        <p:spPr>
          <a:xfrm>
            <a:off x="9590846" y="5188226"/>
            <a:ext cx="138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</a:t>
            </a:r>
            <a:r>
              <a:rPr lang="en-US" dirty="0" err="1"/>
              <a:t>AskReddit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0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015AB-C533-9770-8742-D88E57C8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6160"/>
            <a:ext cx="3964251" cy="22379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/>
              <a:t>What kind of communication is narration?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9615127-4E4B-44AE-B157-C50975D41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0243C2-74F7-B229-305E-23E0FDB73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2599" y="3408254"/>
            <a:ext cx="4403725" cy="272222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13,543 passages across 18 genres.</a:t>
            </a:r>
          </a:p>
          <a:p>
            <a:pPr marL="1028700" lvl="1" indent="-342900">
              <a:lnSpc>
                <a:spcPct val="90000"/>
              </a:lnSpc>
            </a:pPr>
            <a:r>
              <a:rPr lang="en-US" sz="1600" dirty="0"/>
              <a:t>STORY: Biographies, Memoirs, Fairy Tales, Novels, Reddit, Short Stories, Flash Fiction</a:t>
            </a:r>
          </a:p>
          <a:p>
            <a:pPr marL="1028700" lvl="1" indent="-342900">
              <a:lnSpc>
                <a:spcPct val="90000"/>
              </a:lnSpc>
            </a:pPr>
            <a:r>
              <a:rPr lang="en-US" sz="1600" dirty="0"/>
              <a:t>NON: Abstracts, Aphorisms, Academic Articles, SCOTUS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Feature space: </a:t>
            </a:r>
          </a:p>
          <a:p>
            <a:pPr marL="1028700" lvl="1" indent="-342900">
              <a:lnSpc>
                <a:spcPct val="90000"/>
              </a:lnSpc>
            </a:pPr>
            <a:r>
              <a:rPr lang="en-US" sz="1600" dirty="0" err="1"/>
              <a:t>POS+“Time-Setting-Perspective</a:t>
            </a:r>
            <a:r>
              <a:rPr lang="en-US" sz="1600" dirty="0"/>
              <a:t>”</a:t>
            </a:r>
          </a:p>
          <a:p>
            <a:pPr marL="1028700" lvl="1" indent="-342900">
              <a:lnSpc>
                <a:spcPct val="90000"/>
              </a:lnSpc>
            </a:pPr>
            <a:r>
              <a:rPr lang="en-US" sz="1600" dirty="0"/>
              <a:t>Agency, Concreteness, </a:t>
            </a:r>
            <a:r>
              <a:rPr lang="en-US" sz="1600" dirty="0" err="1"/>
              <a:t>Feltness</a:t>
            </a:r>
            <a:r>
              <a:rPr lang="en-US" sz="1600" dirty="0"/>
              <a:t>, Eventfulness, Setting, Time, etc.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10" name="Content Placeholder 9" descr="A close-up of a book&#10;&#10;Description automatically generated">
            <a:extLst>
              <a:ext uri="{FF2B5EF4-FFF2-40B4-BE49-F238E27FC236}">
                <a16:creationId xmlns:a16="http://schemas.microsoft.com/office/drawing/2014/main" id="{AFA63C79-3483-A485-E593-EC82DFC3D2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40694" y="727521"/>
            <a:ext cx="6588977" cy="540296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607C7DF-2703-4D3B-B500-8182840C0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822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1C9024C7-D284-1CC8-C2A8-531C52EF0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383" y="586968"/>
            <a:ext cx="6653697" cy="5684063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EEB2A629-B39D-F17C-26CE-28E8BF7DD33C}"/>
              </a:ext>
            </a:extLst>
          </p:cNvPr>
          <p:cNvSpPr/>
          <p:nvPr/>
        </p:nvSpPr>
        <p:spPr>
          <a:xfrm rot="16200000">
            <a:off x="7236103" y="4535141"/>
            <a:ext cx="255481" cy="1630469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DCA0FE1-81B5-52C2-E5BB-9A12660C3094}"/>
              </a:ext>
            </a:extLst>
          </p:cNvPr>
          <p:cNvCxnSpPr>
            <a:cxnSpLocks/>
          </p:cNvCxnSpPr>
          <p:nvPr/>
        </p:nvCxnSpPr>
        <p:spPr>
          <a:xfrm flipV="1">
            <a:off x="10001872" y="4974948"/>
            <a:ext cx="0" cy="8715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C3FE97-5537-F5DD-724E-DEB7A65FD9D9}"/>
              </a:ext>
            </a:extLst>
          </p:cNvPr>
          <p:cNvCxnSpPr>
            <a:cxnSpLocks/>
          </p:cNvCxnSpPr>
          <p:nvPr/>
        </p:nvCxnSpPr>
        <p:spPr>
          <a:xfrm flipV="1">
            <a:off x="11452985" y="5350375"/>
            <a:ext cx="0" cy="8715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0F4F3D-C4A0-8C12-2876-5F3B28A2C868}"/>
              </a:ext>
            </a:extLst>
          </p:cNvPr>
          <p:cNvCxnSpPr>
            <a:cxnSpLocks/>
          </p:cNvCxnSpPr>
          <p:nvPr/>
        </p:nvCxnSpPr>
        <p:spPr>
          <a:xfrm flipV="1">
            <a:off x="9041090" y="4978071"/>
            <a:ext cx="0" cy="8715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5675D95-7134-4AD3-8D74-85C33C666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762980"/>
              </p:ext>
            </p:extLst>
          </p:nvPr>
        </p:nvGraphicFramePr>
        <p:xfrm>
          <a:off x="576295" y="2148839"/>
          <a:ext cx="4594088" cy="12801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148522">
                  <a:extLst>
                    <a:ext uri="{9D8B030D-6E8A-4147-A177-3AD203B41FA5}">
                      <a16:colId xmlns:a16="http://schemas.microsoft.com/office/drawing/2014/main" val="4067728538"/>
                    </a:ext>
                  </a:extLst>
                </a:gridCol>
                <a:gridCol w="1148522">
                  <a:extLst>
                    <a:ext uri="{9D8B030D-6E8A-4147-A177-3AD203B41FA5}">
                      <a16:colId xmlns:a16="http://schemas.microsoft.com/office/drawing/2014/main" val="1675535768"/>
                    </a:ext>
                  </a:extLst>
                </a:gridCol>
                <a:gridCol w="1148522">
                  <a:extLst>
                    <a:ext uri="{9D8B030D-6E8A-4147-A177-3AD203B41FA5}">
                      <a16:colId xmlns:a16="http://schemas.microsoft.com/office/drawing/2014/main" val="1799978084"/>
                    </a:ext>
                  </a:extLst>
                </a:gridCol>
                <a:gridCol w="1148522">
                  <a:extLst>
                    <a:ext uri="{9D8B030D-6E8A-4147-A177-3AD203B41FA5}">
                      <a16:colId xmlns:a16="http://schemas.microsoft.com/office/drawing/2014/main" val="1725692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Best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234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Random</a:t>
                      </a:r>
                    </a:p>
                    <a:p>
                      <a:r>
                        <a:rPr lang="en-US" dirty="0"/>
                        <a:t>Forest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0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455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BC48D-C232-EFDC-DEC8-964DDC4C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Reader Judgments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E503B-E8CE-E063-295D-7590BF29AEB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431" y="1281020"/>
            <a:ext cx="6443937" cy="4295957"/>
          </a:xfrm>
          <a:prstGeom prst="rect">
            <a:avLst/>
          </a:prstGeom>
        </p:spPr>
      </p:pic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8AEE6300-FB72-716B-FD7B-A323B1FF0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603189"/>
              </p:ext>
            </p:extLst>
          </p:nvPr>
        </p:nvGraphicFramePr>
        <p:xfrm>
          <a:off x="423639" y="3858370"/>
          <a:ext cx="4082099" cy="1752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855735">
                  <a:extLst>
                    <a:ext uri="{9D8B030D-6E8A-4147-A177-3AD203B41FA5}">
                      <a16:colId xmlns:a16="http://schemas.microsoft.com/office/drawing/2014/main" val="4067728538"/>
                    </a:ext>
                  </a:extLst>
                </a:gridCol>
                <a:gridCol w="865664">
                  <a:extLst>
                    <a:ext uri="{9D8B030D-6E8A-4147-A177-3AD203B41FA5}">
                      <a16:colId xmlns:a16="http://schemas.microsoft.com/office/drawing/2014/main" val="1675535768"/>
                    </a:ext>
                  </a:extLst>
                </a:gridCol>
                <a:gridCol w="1360700">
                  <a:extLst>
                    <a:ext uri="{9D8B030D-6E8A-4147-A177-3AD203B41FA5}">
                      <a16:colId xmlns:a16="http://schemas.microsoft.com/office/drawing/2014/main" val="1799978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234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Random Forest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40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Book-reviews</a:t>
                      </a:r>
                    </a:p>
                    <a:p>
                      <a:r>
                        <a:rPr lang="en-US" dirty="0"/>
                        <a:t>removed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31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GPT-4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4789167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893639-1260-76BB-BFDD-5D127C620B17}"/>
              </a:ext>
            </a:extLst>
          </p:cNvPr>
          <p:cNvSpPr txBox="1"/>
          <p:nvPr/>
        </p:nvSpPr>
        <p:spPr>
          <a:xfrm>
            <a:off x="423639" y="5946309"/>
            <a:ext cx="166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Passages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705A54-D21F-559D-4F14-58F7231EAB41}"/>
              </a:ext>
            </a:extLst>
          </p:cNvPr>
          <p:cNvSpPr txBox="1"/>
          <p:nvPr/>
        </p:nvSpPr>
        <p:spPr>
          <a:xfrm>
            <a:off x="2353252" y="594630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394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394406-0B7F-A621-3C47-CFCE4175171D}"/>
              </a:ext>
            </a:extLst>
          </p:cNvPr>
          <p:cNvSpPr txBox="1"/>
          <p:nvPr/>
        </p:nvSpPr>
        <p:spPr>
          <a:xfrm>
            <a:off x="2029805" y="5576977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0.81/0.98</a:t>
            </a:r>
          </a:p>
        </p:txBody>
      </p:sp>
    </p:spTree>
    <p:extLst>
      <p:ext uri="{BB962C8B-B14F-4D97-AF65-F5344CB8AC3E}">
        <p14:creationId xmlns:p14="http://schemas.microsoft.com/office/powerpoint/2010/main" val="589851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BC48D-C232-EFDC-DEC8-964DDC4C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GPT</a:t>
            </a: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8AEE6300-FB72-716B-FD7B-A323B1FF0380}"/>
              </a:ext>
            </a:extLst>
          </p:cNvPr>
          <p:cNvGraphicFramePr>
            <a:graphicFrameLocks noGrp="1"/>
          </p:cNvGraphicFramePr>
          <p:nvPr/>
        </p:nvGraphicFramePr>
        <p:xfrm>
          <a:off x="423639" y="3858370"/>
          <a:ext cx="4082099" cy="1752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855735">
                  <a:extLst>
                    <a:ext uri="{9D8B030D-6E8A-4147-A177-3AD203B41FA5}">
                      <a16:colId xmlns:a16="http://schemas.microsoft.com/office/drawing/2014/main" val="4067728538"/>
                    </a:ext>
                  </a:extLst>
                </a:gridCol>
                <a:gridCol w="865664">
                  <a:extLst>
                    <a:ext uri="{9D8B030D-6E8A-4147-A177-3AD203B41FA5}">
                      <a16:colId xmlns:a16="http://schemas.microsoft.com/office/drawing/2014/main" val="1675535768"/>
                    </a:ext>
                  </a:extLst>
                </a:gridCol>
                <a:gridCol w="1360700">
                  <a:extLst>
                    <a:ext uri="{9D8B030D-6E8A-4147-A177-3AD203B41FA5}">
                      <a16:colId xmlns:a16="http://schemas.microsoft.com/office/drawing/2014/main" val="1799978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234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Random Forest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40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Book-reviews</a:t>
                      </a:r>
                    </a:p>
                    <a:p>
                      <a:r>
                        <a:rPr lang="en-US" dirty="0"/>
                        <a:t>removed (RF)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31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GPT-4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4789167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893639-1260-76BB-BFDD-5D127C620B17}"/>
              </a:ext>
            </a:extLst>
          </p:cNvPr>
          <p:cNvSpPr txBox="1"/>
          <p:nvPr/>
        </p:nvSpPr>
        <p:spPr>
          <a:xfrm>
            <a:off x="423639" y="5946309"/>
            <a:ext cx="166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Passages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705A54-D21F-559D-4F14-58F7231EAB41}"/>
              </a:ext>
            </a:extLst>
          </p:cNvPr>
          <p:cNvSpPr txBox="1"/>
          <p:nvPr/>
        </p:nvSpPr>
        <p:spPr>
          <a:xfrm>
            <a:off x="2353252" y="594630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394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394406-0B7F-A621-3C47-CFCE4175171D}"/>
              </a:ext>
            </a:extLst>
          </p:cNvPr>
          <p:cNvSpPr txBox="1"/>
          <p:nvPr/>
        </p:nvSpPr>
        <p:spPr>
          <a:xfrm>
            <a:off x="2029805" y="5576977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0.81/0.98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7366FA-23D6-8AC1-2002-4E2C12BBB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526" y="971373"/>
            <a:ext cx="6871841" cy="498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77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50F90D-4871-DA1E-3332-DC8B64980BAE}"/>
              </a:ext>
            </a:extLst>
          </p:cNvPr>
          <p:cNvSpPr txBox="1"/>
          <p:nvPr/>
        </p:nvSpPr>
        <p:spPr>
          <a:xfrm>
            <a:off x="562329" y="1365618"/>
            <a:ext cx="44557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u="sng" dirty="0"/>
              <a:t>Positive Predictors</a:t>
            </a:r>
            <a:r>
              <a:rPr lang="en-CA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agenthood</a:t>
            </a:r>
            <a:r>
              <a:rPr lang="en-CA" sz="2400" dirty="0"/>
              <a:t> (animate entities)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 err="1"/>
              <a:t>vbd</a:t>
            </a:r>
            <a:r>
              <a:rPr lang="en-CA" sz="2400" dirty="0"/>
              <a:t> (past tense verbs)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concreteness</a:t>
            </a:r>
            <a:r>
              <a:rPr lang="en-CA" sz="2400" dirty="0"/>
              <a:t> (concrete vocabulary)</a:t>
            </a:r>
            <a:br>
              <a:rPr lang="en-CA" sz="2400" dirty="0"/>
            </a:br>
            <a:r>
              <a:rPr lang="en-CA" sz="2400" dirty="0"/>
              <a:t> </a:t>
            </a:r>
          </a:p>
          <a:p>
            <a:r>
              <a:rPr lang="en-CA" sz="2400" u="sng" dirty="0"/>
              <a:t>Negative Predictors</a:t>
            </a: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 err="1"/>
              <a:t>nn</a:t>
            </a:r>
            <a:r>
              <a:rPr lang="en-CA" sz="2400" dirty="0"/>
              <a:t> (nouns)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 err="1"/>
              <a:t>vbz</a:t>
            </a:r>
            <a:r>
              <a:rPr lang="en-CA" sz="2400" dirty="0"/>
              <a:t> (participles)</a:t>
            </a:r>
            <a:endParaRPr lang="en-US" sz="24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2AFFFD0-DD19-9A9A-A9DF-4E4D88A6A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88" y="1365618"/>
            <a:ext cx="6190147" cy="412676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1BDF3D-286E-E6DD-4DBF-491F6B7C6F1B}"/>
              </a:ext>
            </a:extLst>
          </p:cNvPr>
          <p:cNvCxnSpPr/>
          <p:nvPr/>
        </p:nvCxnSpPr>
        <p:spPr>
          <a:xfrm>
            <a:off x="7738946" y="1449659"/>
            <a:ext cx="0" cy="2810107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714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9C353-E107-18F2-430D-100050024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narrative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A5C33-270B-E17C-D834-7898F4AE6A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 theory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Attentionality</a:t>
            </a:r>
            <a:r>
              <a:rPr lang="en-US" dirty="0"/>
              <a:t> [narrator fitness]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Information [managing the future]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Cohesion [shared belief]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76B16-BBE2-9B61-657D-A9AA0FDAB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98280" cy="3073831"/>
          </a:xfrm>
        </p:spPr>
        <p:txBody>
          <a:bodyPr>
            <a:normAutofit/>
          </a:bodyPr>
          <a:lstStyle/>
          <a:p>
            <a:r>
              <a:rPr lang="en-US" dirty="0"/>
              <a:t>Our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Focalization [Agency]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Concretization [Immersive]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Distantiation</a:t>
            </a:r>
            <a:r>
              <a:rPr lang="en-US" dirty="0"/>
              <a:t> [Deictic]</a:t>
            </a:r>
          </a:p>
        </p:txBody>
      </p:sp>
    </p:spTree>
    <p:extLst>
      <p:ext uri="{BB962C8B-B14F-4D97-AF65-F5344CB8AC3E}">
        <p14:creationId xmlns:p14="http://schemas.microsoft.com/office/powerpoint/2010/main" val="3413408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9C353-E107-18F2-430D-100050024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narrative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A5C33-270B-E17C-D834-7898F4AE6A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 theory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Attentionality</a:t>
            </a:r>
            <a:r>
              <a:rPr lang="en-US" dirty="0"/>
              <a:t> [narrator fitness]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Information [managing the future]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Cohesion [shared belief]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76B16-BBE2-9B61-657D-A9AA0FDAB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98280" cy="3073831"/>
          </a:xfrm>
        </p:spPr>
        <p:txBody>
          <a:bodyPr>
            <a:normAutofit/>
          </a:bodyPr>
          <a:lstStyle/>
          <a:p>
            <a:r>
              <a:rPr lang="en-US" dirty="0"/>
              <a:t>Our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Focalization [Agency]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Concretization [Immersive]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Distantiation</a:t>
            </a:r>
            <a:r>
              <a:rPr lang="en-US" dirty="0"/>
              <a:t> [Deictic]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B7A758-1C14-9A55-EAD3-3663A7E92FBE}"/>
              </a:ext>
            </a:extLst>
          </p:cNvPr>
          <p:cNvSpPr txBox="1"/>
          <p:nvPr/>
        </p:nvSpPr>
        <p:spPr>
          <a:xfrm>
            <a:off x="7004661" y="5233261"/>
            <a:ext cx="4625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Fostering joint attention to develop shared intentions</a:t>
            </a:r>
          </a:p>
          <a:p>
            <a:r>
              <a:rPr lang="en-US" dirty="0" err="1"/>
              <a:t>Tomasello</a:t>
            </a:r>
            <a:r>
              <a:rPr lang="en-US" dirty="0"/>
              <a:t>, M. (2010). </a:t>
            </a:r>
            <a:r>
              <a:rPr lang="en-US" i="1" dirty="0"/>
              <a:t>Origins of human communication</a:t>
            </a:r>
            <a:r>
              <a:rPr lang="en-US" dirty="0"/>
              <a:t>. MIT press.</a:t>
            </a:r>
          </a:p>
        </p:txBody>
      </p:sp>
      <p:sp>
        <p:nvSpPr>
          <p:cNvPr id="6" name="Bent-Up Arrow 5">
            <a:extLst>
              <a:ext uri="{FF2B5EF4-FFF2-40B4-BE49-F238E27FC236}">
                <a16:creationId xmlns:a16="http://schemas.microsoft.com/office/drawing/2014/main" id="{64017C0E-74E8-4E73-7C43-E95DB2AC49AC}"/>
              </a:ext>
            </a:extLst>
          </p:cNvPr>
          <p:cNvSpPr/>
          <p:nvPr/>
        </p:nvSpPr>
        <p:spPr>
          <a:xfrm rot="5400000">
            <a:off x="6387548" y="5221357"/>
            <a:ext cx="530087" cy="556591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97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0F9A9-AEE5-E651-0117-301394993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narrativity</a:t>
            </a:r>
          </a:p>
        </p:txBody>
      </p:sp>
      <p:pic>
        <p:nvPicPr>
          <p:cNvPr id="6" name="Content Placeholder 5" descr="A graph showing different colored lines&#10;&#10;Description automatically generated">
            <a:extLst>
              <a:ext uri="{FF2B5EF4-FFF2-40B4-BE49-F238E27FC236}">
                <a16:creationId xmlns:a16="http://schemas.microsoft.com/office/drawing/2014/main" id="{59FE5FC2-04D9-20AB-BCAF-5D66BED5C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0717" y="987425"/>
            <a:ext cx="6431779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9D70C-C708-C6FD-5EEB-9B76354AE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i="0" dirty="0"/>
              <a:t>Piper, A. et al. (2021). Detecting narrativity across long time scales. </a:t>
            </a:r>
            <a:r>
              <a:rPr lang="en-US" dirty="0"/>
              <a:t>Proceedings of the Computational Humanities Research Workshop</a:t>
            </a:r>
            <a:r>
              <a:rPr lang="en-US" i="0" dirty="0"/>
              <a:t> (CHR 21).</a:t>
            </a:r>
          </a:p>
        </p:txBody>
      </p:sp>
    </p:spTree>
    <p:extLst>
      <p:ext uri="{BB962C8B-B14F-4D97-AF65-F5344CB8AC3E}">
        <p14:creationId xmlns:p14="http://schemas.microsoft.com/office/powerpoint/2010/main" val="141439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A982F-85F6-5FCB-183A-AD064F676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people do things?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79AA1-5330-5AA2-941F-C0AE6A500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Make financial decisions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Make political choices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Feel mentally 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Experience joy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Believe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Have a sense of social belonging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B1969-61CD-B8CF-BCEB-A0BDFCA71E0B}"/>
              </a:ext>
            </a:extLst>
          </p:cNvPr>
          <p:cNvSpPr txBox="1"/>
          <p:nvPr/>
        </p:nvSpPr>
        <p:spPr>
          <a:xfrm>
            <a:off x="6467707" y="3847171"/>
            <a:ext cx="34247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Stories!!</a:t>
            </a:r>
          </a:p>
        </p:txBody>
      </p:sp>
    </p:spTree>
    <p:extLst>
      <p:ext uri="{BB962C8B-B14F-4D97-AF65-F5344CB8AC3E}">
        <p14:creationId xmlns:p14="http://schemas.microsoft.com/office/powerpoint/2010/main" val="362730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015AB-C533-9770-8742-D88E57C8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6160"/>
            <a:ext cx="3964251" cy="22379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100" dirty="0"/>
              <a:t>What kind of communication is </a:t>
            </a:r>
            <a:r>
              <a:rPr lang="en-US" sz="4100" b="1" dirty="0"/>
              <a:t>fictional</a:t>
            </a:r>
            <a:r>
              <a:rPr lang="en-US" sz="4100" dirty="0"/>
              <a:t> narration?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0243C2-74F7-B229-305E-23E0FDB73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2600" y="3408254"/>
            <a:ext cx="4386580" cy="272222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Piper, A. (2022). The CONLIT dataset of contemporary literature. </a:t>
            </a:r>
            <a:r>
              <a:rPr lang="en-US" sz="1800" i="1" dirty="0"/>
              <a:t>Journal of Open Humanities Data</a:t>
            </a:r>
            <a:r>
              <a:rPr lang="en-US" sz="1800" dirty="0"/>
              <a:t>, 8.</a:t>
            </a:r>
          </a:p>
          <a:p>
            <a:pPr marL="1028700" lvl="1" indent="-342900"/>
            <a:r>
              <a:rPr lang="en-US" sz="1600" dirty="0"/>
              <a:t>2,700 books / 12 genres</a:t>
            </a: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Bagga</a:t>
            </a:r>
            <a:r>
              <a:rPr lang="en-US" sz="1800" dirty="0"/>
              <a:t>, S., &amp; Piper, A. (2022). HATHI 1M: Introducing a million page historical prose dataset in English from the Hathi Trust. </a:t>
            </a:r>
            <a:r>
              <a:rPr lang="en-US" sz="1800" i="1" dirty="0"/>
              <a:t>Journal of Open Humanities Data</a:t>
            </a:r>
            <a:r>
              <a:rPr lang="en-US" sz="1800" dirty="0"/>
              <a:t>, 8(7).</a:t>
            </a:r>
          </a:p>
          <a:p>
            <a:pPr marL="1028700" lvl="1" indent="-342900"/>
            <a:r>
              <a:rPr lang="en-US" sz="1600" dirty="0"/>
              <a:t>1.6 million pages. Fiction / Non-Fiction.</a:t>
            </a:r>
            <a:endParaRPr lang="en-US" sz="1400" dirty="0"/>
          </a:p>
          <a:p>
            <a:pPr marL="1028700" lvl="1" indent="-342900"/>
            <a:endParaRPr lang="en-US" sz="1300" dirty="0"/>
          </a:p>
        </p:txBody>
      </p:sp>
      <p:pic>
        <p:nvPicPr>
          <p:cNvPr id="5" name="Picture 4" descr="A book cover with text&#10;&#10;Description automatically generated">
            <a:extLst>
              <a:ext uri="{FF2B5EF4-FFF2-40B4-BE49-F238E27FC236}">
                <a16:creationId xmlns:a16="http://schemas.microsoft.com/office/drawing/2014/main" id="{996C3307-8DAB-B24C-D001-E34CCB239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993" y="674371"/>
            <a:ext cx="4145777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78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FE5C5-336B-2199-097C-53AB41561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Super-sense</a:t>
            </a:r>
            <a:br>
              <a:rPr lang="en-US" dirty="0"/>
            </a:br>
            <a:r>
              <a:rPr lang="en-US" dirty="0"/>
              <a:t>tags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5CF4D-176C-F0A7-6A2B-B8DA6E140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bookNLP</a:t>
            </a:r>
            <a:r>
              <a:rPr lang="en-US" dirty="0"/>
              <a:t> -&gt; </a:t>
            </a:r>
            <a:r>
              <a:rPr lang="en-US" dirty="0" err="1"/>
              <a:t>SemCor</a:t>
            </a:r>
            <a:r>
              <a:rPr lang="en-US" dirty="0"/>
              <a:t> -&gt; Wordnet</a:t>
            </a:r>
          </a:p>
        </p:txBody>
      </p:sp>
      <p:pic>
        <p:nvPicPr>
          <p:cNvPr id="13" name="Picture 12" descr="A table of words with text&#10;&#10;Description automatically generated with medium confidence">
            <a:extLst>
              <a:ext uri="{FF2B5EF4-FFF2-40B4-BE49-F238E27FC236}">
                <a16:creationId xmlns:a16="http://schemas.microsoft.com/office/drawing/2014/main" id="{135FB4BA-1C85-C89F-9075-F01BA56B8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892" y="856854"/>
            <a:ext cx="7238020" cy="501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47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BC7D4-2F3D-9E38-6ED2-C99F75BC3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6160"/>
            <a:ext cx="3964251" cy="22379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dirty="0"/>
              <a:t>Perceiving Perception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615127-4E4B-44AE-B157-C50975D41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A47C55-E6BD-D38F-5F45-971744BD1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46851" y="743246"/>
            <a:ext cx="7434289" cy="513502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07C7DF-2703-4D3B-B500-8182840C0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036BD5-C124-70B5-A94B-79689FC55EF5}"/>
              </a:ext>
            </a:extLst>
          </p:cNvPr>
          <p:cNvSpPr txBox="1"/>
          <p:nvPr/>
        </p:nvSpPr>
        <p:spPr>
          <a:xfrm>
            <a:off x="568712" y="4738209"/>
            <a:ext cx="28283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Classification and</a:t>
            </a:r>
          </a:p>
          <a:p>
            <a:r>
              <a:rPr lang="en-US" dirty="0"/>
              <a:t>Regression Tree algorithm</a:t>
            </a:r>
          </a:p>
          <a:p>
            <a:r>
              <a:rPr lang="en-US" dirty="0"/>
              <a:t>(CART)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2FE2F-378D-12F1-94E2-5E780880BAC6}"/>
              </a:ext>
            </a:extLst>
          </p:cNvPr>
          <p:cNvSpPr txBox="1"/>
          <p:nvPr/>
        </p:nvSpPr>
        <p:spPr>
          <a:xfrm>
            <a:off x="613578" y="5782075"/>
            <a:ext cx="1851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CONLIT</a:t>
            </a:r>
          </a:p>
        </p:txBody>
      </p:sp>
    </p:spTree>
    <p:extLst>
      <p:ext uri="{BB962C8B-B14F-4D97-AF65-F5344CB8AC3E}">
        <p14:creationId xmlns:p14="http://schemas.microsoft.com/office/powerpoint/2010/main" val="1420363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B27EA-C67D-282E-8A06-416CCA47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89012"/>
            <a:ext cx="4696968" cy="2001346"/>
          </a:xfrm>
        </p:spPr>
        <p:txBody>
          <a:bodyPr/>
          <a:lstStyle/>
          <a:p>
            <a:r>
              <a:rPr lang="en-US" dirty="0"/>
              <a:t>Embodied Agency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342BAEA-1A72-5BC4-2C87-B69D3CEDA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>
            <a:normAutofit/>
          </a:bodyPr>
          <a:lstStyle/>
          <a:p>
            <a:r>
              <a:rPr lang="en-US" i="0"/>
              <a:t>Piper, A. “What do characters do? The Embodied Agency of Fictional Characters.” </a:t>
            </a:r>
            <a:r>
              <a:rPr lang="en-US"/>
              <a:t>Journal of Computational Literary Studies </a:t>
            </a:r>
            <a:r>
              <a:rPr lang="en-US" i="0"/>
              <a:t>(2023).</a:t>
            </a:r>
            <a:endParaRPr lang="en-US" i="0" dirty="0"/>
          </a:p>
        </p:txBody>
      </p:sp>
      <p:pic>
        <p:nvPicPr>
          <p:cNvPr id="12" name="Picture 11" descr="A screenshot of a book&#10;&#10;Description automatically generated">
            <a:extLst>
              <a:ext uri="{FF2B5EF4-FFF2-40B4-BE49-F238E27FC236}">
                <a16:creationId xmlns:a16="http://schemas.microsoft.com/office/drawing/2014/main" id="{51990D56-86EF-9CA2-F842-1B56F0746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95574"/>
            <a:ext cx="53721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0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CC680933-D651-F795-8E06-7F3091263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1" y="3061252"/>
            <a:ext cx="5393447" cy="2755348"/>
          </a:xfrm>
          <a:prstGeom prst="rect">
            <a:avLst/>
          </a:prstGeom>
        </p:spPr>
      </p:pic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EF8B3F8E-5996-DD41-5B3A-78C6537E8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699" y="1737360"/>
            <a:ext cx="6495737" cy="42049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62268F-B3E5-C372-1E67-595F926C5E42}"/>
              </a:ext>
            </a:extLst>
          </p:cNvPr>
          <p:cNvSpPr txBox="1"/>
          <p:nvPr/>
        </p:nvSpPr>
        <p:spPr>
          <a:xfrm>
            <a:off x="1360874" y="5816600"/>
            <a:ext cx="3820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booknlp</a:t>
            </a:r>
            <a:r>
              <a:rPr lang="en-US" dirty="0"/>
              <a:t>/</a:t>
            </a:r>
            <a:r>
              <a:rPr lang="en-US" dirty="0" err="1"/>
              <a:t>booknlp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4A1FE0A-6F22-3EC7-153A-4508E49BA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89012"/>
            <a:ext cx="4696968" cy="2001346"/>
          </a:xfrm>
        </p:spPr>
        <p:txBody>
          <a:bodyPr/>
          <a:lstStyle/>
          <a:p>
            <a:r>
              <a:rPr lang="en-US" dirty="0"/>
              <a:t>Embodied Agency</a:t>
            </a:r>
          </a:p>
        </p:txBody>
      </p:sp>
    </p:spTree>
    <p:extLst>
      <p:ext uri="{BB962C8B-B14F-4D97-AF65-F5344CB8AC3E}">
        <p14:creationId xmlns:p14="http://schemas.microsoft.com/office/powerpoint/2010/main" val="3503592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CC680933-D651-F795-8E06-7F3091263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1" y="3061252"/>
            <a:ext cx="5393447" cy="2755348"/>
          </a:xfrm>
          <a:prstGeom prst="rect">
            <a:avLst/>
          </a:prstGeom>
        </p:spPr>
      </p:pic>
      <p:pic>
        <p:nvPicPr>
          <p:cNvPr id="3" name="Picture 2" descr="A diagram of a bar chart&#10;&#10;Description automatically generated with medium confidence">
            <a:extLst>
              <a:ext uri="{FF2B5EF4-FFF2-40B4-BE49-F238E27FC236}">
                <a16:creationId xmlns:a16="http://schemas.microsoft.com/office/drawing/2014/main" id="{17C75BE6-FE27-E6AB-8758-4AE0DD2F0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077" y="1851660"/>
            <a:ext cx="5997873" cy="39649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6C1113-3B1E-F64E-73F4-938CCE1EB2D3}"/>
              </a:ext>
            </a:extLst>
          </p:cNvPr>
          <p:cNvSpPr txBox="1"/>
          <p:nvPr/>
        </p:nvSpPr>
        <p:spPr>
          <a:xfrm>
            <a:off x="1360874" y="5816600"/>
            <a:ext cx="3820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booknlp</a:t>
            </a:r>
            <a:r>
              <a:rPr lang="en-US" dirty="0"/>
              <a:t>/</a:t>
            </a:r>
            <a:r>
              <a:rPr lang="en-US" dirty="0" err="1"/>
              <a:t>booknlp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465EB1-0343-A2BD-DFE1-E0EE2063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89012"/>
            <a:ext cx="4696968" cy="2001346"/>
          </a:xfrm>
        </p:spPr>
        <p:txBody>
          <a:bodyPr/>
          <a:lstStyle/>
          <a:p>
            <a:r>
              <a:rPr lang="en-US" dirty="0"/>
              <a:t>Embodied Agency</a:t>
            </a:r>
          </a:p>
        </p:txBody>
      </p:sp>
    </p:spTree>
    <p:extLst>
      <p:ext uri="{BB962C8B-B14F-4D97-AF65-F5344CB8AC3E}">
        <p14:creationId xmlns:p14="http://schemas.microsoft.com/office/powerpoint/2010/main" val="773011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B27EA-C67D-282E-8A06-416CCA47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944618" cy="2450592"/>
          </a:xfrm>
        </p:spPr>
        <p:txBody>
          <a:bodyPr/>
          <a:lstStyle/>
          <a:p>
            <a:r>
              <a:rPr lang="en-US" dirty="0"/>
              <a:t>What is the nature of fictional things?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342BAEA-1A72-5BC4-2C87-B69D3CEDA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>
            <a:normAutofit/>
          </a:bodyPr>
          <a:lstStyle/>
          <a:p>
            <a:r>
              <a:rPr lang="en-US" i="0" dirty="0"/>
              <a:t>Piper, A. “A Quantitative Study of Fictional Things.” </a:t>
            </a:r>
            <a:r>
              <a:rPr lang="en-US" dirty="0"/>
              <a:t>CHR 2022.</a:t>
            </a:r>
            <a:endParaRPr lang="en-US" i="0" dirty="0"/>
          </a:p>
        </p:txBody>
      </p:sp>
      <p:pic>
        <p:nvPicPr>
          <p:cNvPr id="3" name="Picture 2" descr="A graph of growth and growth of the year&#10;&#10;Description automatically generated with medium confidence">
            <a:extLst>
              <a:ext uri="{FF2B5EF4-FFF2-40B4-BE49-F238E27FC236}">
                <a16:creationId xmlns:a16="http://schemas.microsoft.com/office/drawing/2014/main" id="{1EF3120B-6CB2-FCF9-B322-8B98B71C2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487" y="1360170"/>
            <a:ext cx="5746720" cy="420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19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C5969-A5E9-A753-C521-CD91EC005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6160"/>
            <a:ext cx="3964251" cy="2237925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54C9A-7B34-2D2D-ACA8-2F6B6122C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3408254"/>
            <a:ext cx="3964250" cy="2470031"/>
          </a:xfrm>
        </p:spPr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</a:rPr>
              <a:t>Piper, A. “Computational Narrative Understanding: A Big Picture Analysis.” EMNLP 2023</a:t>
            </a:r>
            <a:endParaRPr lang="en-US" dirty="0"/>
          </a:p>
        </p:txBody>
      </p:sp>
      <p:pic>
        <p:nvPicPr>
          <p:cNvPr id="4" name="Picture 3" descr="A diagram of different types of objects&#10;&#10;Description automatically generated">
            <a:extLst>
              <a:ext uri="{FF2B5EF4-FFF2-40B4-BE49-F238E27FC236}">
                <a16:creationId xmlns:a16="http://schemas.microsoft.com/office/drawing/2014/main" id="{CA19120B-0EC5-1968-C042-5837DCBFA4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897"/>
          <a:stretch/>
        </p:blipFill>
        <p:spPr>
          <a:xfrm>
            <a:off x="4549588" y="1089602"/>
            <a:ext cx="7642411" cy="456824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6006DE4-FC02-96EA-D798-1372982EE049}"/>
              </a:ext>
            </a:extLst>
          </p:cNvPr>
          <p:cNvSpPr/>
          <p:nvPr/>
        </p:nvSpPr>
        <p:spPr>
          <a:xfrm>
            <a:off x="4806176" y="3523785"/>
            <a:ext cx="1817648" cy="1025913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38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B27EA-C67D-282E-8A06-416CCA47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99" y="937260"/>
            <a:ext cx="5390388" cy="1247130"/>
          </a:xfrm>
        </p:spPr>
        <p:txBody>
          <a:bodyPr/>
          <a:lstStyle/>
          <a:p>
            <a:r>
              <a:rPr lang="en-US" dirty="0"/>
              <a:t>Narrative Shape</a:t>
            </a:r>
          </a:p>
        </p:txBody>
      </p:sp>
      <p:pic>
        <p:nvPicPr>
          <p:cNvPr id="7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0789C365-FF93-F9DB-8455-5A68FEFAB1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4793" y="2832587"/>
            <a:ext cx="5181600" cy="332039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D0697E-945F-0E20-1CFA-DBC1AFC6C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393" y="2768917"/>
            <a:ext cx="6303646" cy="315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11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B27EA-C67D-282E-8A06-416CCA47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99" y="937260"/>
            <a:ext cx="5390388" cy="1247130"/>
          </a:xfrm>
        </p:spPr>
        <p:txBody>
          <a:bodyPr/>
          <a:lstStyle/>
          <a:p>
            <a:r>
              <a:rPr lang="en-US" dirty="0"/>
              <a:t>Narrative Shape</a:t>
            </a:r>
          </a:p>
        </p:txBody>
      </p:sp>
      <p:pic>
        <p:nvPicPr>
          <p:cNvPr id="5" name="Content Placeholder 6" descr="A close-up of a paper&#10;&#10;Description automatically generated">
            <a:extLst>
              <a:ext uri="{FF2B5EF4-FFF2-40B4-BE49-F238E27FC236}">
                <a16:creationId xmlns:a16="http://schemas.microsoft.com/office/drawing/2014/main" id="{4469B320-C32C-F1B7-413E-7E50723B65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1161" y="2279373"/>
            <a:ext cx="6029740" cy="3273287"/>
          </a:xfrm>
        </p:spPr>
      </p:pic>
      <p:pic>
        <p:nvPicPr>
          <p:cNvPr id="6" name="Content Placeholder 11" descr="A comparison of graphs and diagrams&#10;&#10;Description automatically generated with medium confidence">
            <a:extLst>
              <a:ext uri="{FF2B5EF4-FFF2-40B4-BE49-F238E27FC236}">
                <a16:creationId xmlns:a16="http://schemas.microsoft.com/office/drawing/2014/main" id="{35A530AC-5360-DE5F-EA88-4FA2B1A47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123660"/>
            <a:ext cx="5181600" cy="375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88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8325F-CA44-B85A-BC1D-CED80AB36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rise of story talk</a:t>
            </a:r>
          </a:p>
        </p:txBody>
      </p:sp>
      <p:pic>
        <p:nvPicPr>
          <p:cNvPr id="6" name="Content Placeholder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0A619EEC-FCD3-9B50-B066-AC575217C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6156" y="2554287"/>
            <a:ext cx="4660900" cy="1739900"/>
          </a:xfrm>
        </p:spPr>
      </p:pic>
      <p:pic>
        <p:nvPicPr>
          <p:cNvPr id="24" name="Picture 23" descr="A graph showing the number of years&#10;&#10;Description automatically generated">
            <a:extLst>
              <a:ext uri="{FF2B5EF4-FFF2-40B4-BE49-F238E27FC236}">
                <a16:creationId xmlns:a16="http://schemas.microsoft.com/office/drawing/2014/main" id="{FB479928-0DA2-08D2-91B3-7311888AA9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89"/>
          <a:stretch/>
        </p:blipFill>
        <p:spPr>
          <a:xfrm>
            <a:off x="6420230" y="424587"/>
            <a:ext cx="5771770" cy="2321103"/>
          </a:xfrm>
          <a:prstGeom prst="rect">
            <a:avLst/>
          </a:prstGeom>
        </p:spPr>
      </p:pic>
      <p:pic>
        <p:nvPicPr>
          <p:cNvPr id="26" name="Picture 25" descr="A graph showing the number of years&#10;&#10;Description automatically generated">
            <a:extLst>
              <a:ext uri="{FF2B5EF4-FFF2-40B4-BE49-F238E27FC236}">
                <a16:creationId xmlns:a16="http://schemas.microsoft.com/office/drawing/2014/main" id="{A06FABF0-83A6-D903-B6B8-1155D5985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335" y="2366405"/>
            <a:ext cx="5743851" cy="2668243"/>
          </a:xfrm>
          <a:prstGeom prst="rect">
            <a:avLst/>
          </a:prstGeom>
        </p:spPr>
      </p:pic>
      <p:pic>
        <p:nvPicPr>
          <p:cNvPr id="28" name="Picture 27" descr="A graph showing the number of years&#10;&#10;Description automatically generated">
            <a:extLst>
              <a:ext uri="{FF2B5EF4-FFF2-40B4-BE49-F238E27FC236}">
                <a16:creationId xmlns:a16="http://schemas.microsoft.com/office/drawing/2014/main" id="{92F8A1DB-0D3B-6BDA-47EF-D16026692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335" y="4488182"/>
            <a:ext cx="5745956" cy="2351079"/>
          </a:xfrm>
          <a:prstGeom prst="rect">
            <a:avLst/>
          </a:prstGeom>
        </p:spPr>
      </p:pic>
      <p:pic>
        <p:nvPicPr>
          <p:cNvPr id="31" name="Picture 30" descr="A graph showing the number of years&#10;&#10;Description automatically generated">
            <a:extLst>
              <a:ext uri="{FF2B5EF4-FFF2-40B4-BE49-F238E27FC236}">
                <a16:creationId xmlns:a16="http://schemas.microsoft.com/office/drawing/2014/main" id="{A72DC40D-21EC-DC27-5962-8EB8FE739A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432" y="4383482"/>
            <a:ext cx="5743851" cy="245577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358BAE5-98C4-F6A6-48D6-7236A8265C0A}"/>
              </a:ext>
            </a:extLst>
          </p:cNvPr>
          <p:cNvSpPr txBox="1"/>
          <p:nvPr/>
        </p:nvSpPr>
        <p:spPr>
          <a:xfrm>
            <a:off x="8982091" y="1715410"/>
            <a:ext cx="624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E4C752-6BE7-695A-BFFB-550A74012A96}"/>
              </a:ext>
            </a:extLst>
          </p:cNvPr>
          <p:cNvSpPr txBox="1"/>
          <p:nvPr/>
        </p:nvSpPr>
        <p:spPr>
          <a:xfrm>
            <a:off x="8449149" y="3988128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Sciences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7BC1F9-EC86-2D05-1FBD-0DE41EE13464}"/>
              </a:ext>
            </a:extLst>
          </p:cNvPr>
          <p:cNvSpPr txBox="1"/>
          <p:nvPr/>
        </p:nvSpPr>
        <p:spPr>
          <a:xfrm>
            <a:off x="8364190" y="5382956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Health Sciences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1D926F-F808-2B99-32E2-C10B0C97EE49}"/>
              </a:ext>
            </a:extLst>
          </p:cNvPr>
          <p:cNvSpPr txBox="1"/>
          <p:nvPr/>
        </p:nvSpPr>
        <p:spPr>
          <a:xfrm>
            <a:off x="2479478" y="5198290"/>
            <a:ext cx="1937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Sciences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655FF5-5206-0C70-A6A8-22E59FF38C1F}"/>
              </a:ext>
            </a:extLst>
          </p:cNvPr>
          <p:cNvSpPr txBox="1"/>
          <p:nvPr/>
        </p:nvSpPr>
        <p:spPr>
          <a:xfrm>
            <a:off x="597337" y="3969503"/>
            <a:ext cx="171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JSTOR</a:t>
            </a:r>
          </a:p>
        </p:txBody>
      </p:sp>
    </p:spTree>
    <p:extLst>
      <p:ext uri="{BB962C8B-B14F-4D97-AF65-F5344CB8AC3E}">
        <p14:creationId xmlns:p14="http://schemas.microsoft.com/office/powerpoint/2010/main" val="1880566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AC84F8-9549-5EBF-F9E2-D788AE66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6160"/>
            <a:ext cx="3964251" cy="2237925"/>
          </a:xfrm>
        </p:spPr>
        <p:txBody>
          <a:bodyPr>
            <a:normAutofit/>
          </a:bodyPr>
          <a:lstStyle/>
          <a:p>
            <a:r>
              <a:rPr lang="en-US" sz="6100" dirty="0"/>
              <a:t>Collective Stories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615127-4E4B-44AE-B157-C50975D41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07C7DF-2703-4D3B-B500-8182840C0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 descr="A diagram of different types of objects&#10;&#10;Description automatically generated">
            <a:extLst>
              <a:ext uri="{FF2B5EF4-FFF2-40B4-BE49-F238E27FC236}">
                <a16:creationId xmlns:a16="http://schemas.microsoft.com/office/drawing/2014/main" id="{AF1E7F00-137C-60F1-7B9B-42AA3A620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903" y="976160"/>
            <a:ext cx="8150087" cy="45844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AD08D28-4EFD-B150-C6FF-8E86DAC57A39}"/>
              </a:ext>
            </a:extLst>
          </p:cNvPr>
          <p:cNvSpPr/>
          <p:nvPr/>
        </p:nvSpPr>
        <p:spPr>
          <a:xfrm>
            <a:off x="4617720" y="4331970"/>
            <a:ext cx="2023110" cy="1228614"/>
          </a:xfrm>
          <a:prstGeom prst="ellipse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96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84F8-9549-5EBF-F9E2-D788AE66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100" dirty="0"/>
              <a:t>Collective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EC53C-101C-C223-1FEF-8C8724F66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is the story of Vermont?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is the story of Hunter Biden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is the story of the Israel / Palestine conflict?</a:t>
            </a:r>
          </a:p>
        </p:txBody>
      </p:sp>
    </p:spTree>
    <p:extLst>
      <p:ext uri="{BB962C8B-B14F-4D97-AF65-F5344CB8AC3E}">
        <p14:creationId xmlns:p14="http://schemas.microsoft.com/office/powerpoint/2010/main" val="3370083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84F8-9549-5EBF-F9E2-D788AE66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100" dirty="0"/>
              <a:t>Collective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EC53C-101C-C223-1FEF-8C8724F66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is the story of Vermont?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is the story of Hunter Biden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is the story of the Israel / Palestine conflict?</a:t>
            </a:r>
          </a:p>
        </p:txBody>
      </p:sp>
      <p:pic>
        <p:nvPicPr>
          <p:cNvPr id="6" name="Picture 5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0CEACEA4-B820-C782-8B67-3D4ACCB5C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3424237"/>
            <a:ext cx="4292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30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84F8-9549-5EBF-F9E2-D788AE66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100" dirty="0"/>
              <a:t>Collective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EC53C-101C-C223-1FEF-8C8724F66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is the story of Vermont?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is the story of Hunter Biden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is the story of the Israel / Palestine conflict?</a:t>
            </a:r>
          </a:p>
        </p:txBody>
      </p:sp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9F8D1A0A-8C8E-2131-68FF-69810B0EAC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46"/>
          <a:stretch/>
        </p:blipFill>
        <p:spPr>
          <a:xfrm>
            <a:off x="484632" y="3424237"/>
            <a:ext cx="4441698" cy="28598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9F056E-96D8-7C76-95DD-6023B21E5C84}"/>
              </a:ext>
            </a:extLst>
          </p:cNvPr>
          <p:cNvSpPr/>
          <p:nvPr/>
        </p:nvSpPr>
        <p:spPr>
          <a:xfrm>
            <a:off x="262890" y="3314700"/>
            <a:ext cx="4663440" cy="2969409"/>
          </a:xfrm>
          <a:custGeom>
            <a:avLst/>
            <a:gdLst>
              <a:gd name="connsiteX0" fmla="*/ 0 w 4663440"/>
              <a:gd name="connsiteY0" fmla="*/ 0 h 2969409"/>
              <a:gd name="connsiteX1" fmla="*/ 526303 w 4663440"/>
              <a:gd name="connsiteY1" fmla="*/ 0 h 2969409"/>
              <a:gd name="connsiteX2" fmla="*/ 1285777 w 4663440"/>
              <a:gd name="connsiteY2" fmla="*/ 0 h 2969409"/>
              <a:gd name="connsiteX3" fmla="*/ 1998617 w 4663440"/>
              <a:gd name="connsiteY3" fmla="*/ 0 h 2969409"/>
              <a:gd name="connsiteX4" fmla="*/ 2524920 w 4663440"/>
              <a:gd name="connsiteY4" fmla="*/ 0 h 2969409"/>
              <a:gd name="connsiteX5" fmla="*/ 3144491 w 4663440"/>
              <a:gd name="connsiteY5" fmla="*/ 0 h 2969409"/>
              <a:gd name="connsiteX6" fmla="*/ 3903965 w 4663440"/>
              <a:gd name="connsiteY6" fmla="*/ 0 h 2969409"/>
              <a:gd name="connsiteX7" fmla="*/ 4663440 w 4663440"/>
              <a:gd name="connsiteY7" fmla="*/ 0 h 2969409"/>
              <a:gd name="connsiteX8" fmla="*/ 4663440 w 4663440"/>
              <a:gd name="connsiteY8" fmla="*/ 623576 h 2969409"/>
              <a:gd name="connsiteX9" fmla="*/ 4663440 w 4663440"/>
              <a:gd name="connsiteY9" fmla="*/ 1128375 h 2969409"/>
              <a:gd name="connsiteX10" fmla="*/ 4663440 w 4663440"/>
              <a:gd name="connsiteY10" fmla="*/ 1662869 h 2969409"/>
              <a:gd name="connsiteX11" fmla="*/ 4663440 w 4663440"/>
              <a:gd name="connsiteY11" fmla="*/ 2286445 h 2969409"/>
              <a:gd name="connsiteX12" fmla="*/ 4663440 w 4663440"/>
              <a:gd name="connsiteY12" fmla="*/ 2969409 h 2969409"/>
              <a:gd name="connsiteX13" fmla="*/ 4137137 w 4663440"/>
              <a:gd name="connsiteY13" fmla="*/ 2969409 h 2969409"/>
              <a:gd name="connsiteX14" fmla="*/ 3610835 w 4663440"/>
              <a:gd name="connsiteY14" fmla="*/ 2969409 h 2969409"/>
              <a:gd name="connsiteX15" fmla="*/ 2897995 w 4663440"/>
              <a:gd name="connsiteY15" fmla="*/ 2969409 h 2969409"/>
              <a:gd name="connsiteX16" fmla="*/ 2371692 w 4663440"/>
              <a:gd name="connsiteY16" fmla="*/ 2969409 h 2969409"/>
              <a:gd name="connsiteX17" fmla="*/ 1705487 w 4663440"/>
              <a:gd name="connsiteY17" fmla="*/ 2969409 h 2969409"/>
              <a:gd name="connsiteX18" fmla="*/ 1132550 w 4663440"/>
              <a:gd name="connsiteY18" fmla="*/ 2969409 h 2969409"/>
              <a:gd name="connsiteX19" fmla="*/ 0 w 4663440"/>
              <a:gd name="connsiteY19" fmla="*/ 2969409 h 2969409"/>
              <a:gd name="connsiteX20" fmla="*/ 0 w 4663440"/>
              <a:gd name="connsiteY20" fmla="*/ 2375527 h 2969409"/>
              <a:gd name="connsiteX21" fmla="*/ 0 w 4663440"/>
              <a:gd name="connsiteY21" fmla="*/ 1722257 h 2969409"/>
              <a:gd name="connsiteX22" fmla="*/ 0 w 4663440"/>
              <a:gd name="connsiteY22" fmla="*/ 1158070 h 2969409"/>
              <a:gd name="connsiteX23" fmla="*/ 0 w 4663440"/>
              <a:gd name="connsiteY23" fmla="*/ 593882 h 2969409"/>
              <a:gd name="connsiteX24" fmla="*/ 0 w 4663440"/>
              <a:gd name="connsiteY24" fmla="*/ 0 h 29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63440" h="2969409" fill="none" extrusionOk="0">
                <a:moveTo>
                  <a:pt x="0" y="0"/>
                </a:moveTo>
                <a:cubicBezTo>
                  <a:pt x="133425" y="-8076"/>
                  <a:pt x="345736" y="-5431"/>
                  <a:pt x="526303" y="0"/>
                </a:cubicBezTo>
                <a:cubicBezTo>
                  <a:pt x="706870" y="5431"/>
                  <a:pt x="923333" y="-2720"/>
                  <a:pt x="1285777" y="0"/>
                </a:cubicBezTo>
                <a:cubicBezTo>
                  <a:pt x="1648221" y="2720"/>
                  <a:pt x="1776346" y="-8364"/>
                  <a:pt x="1998617" y="0"/>
                </a:cubicBezTo>
                <a:cubicBezTo>
                  <a:pt x="2220888" y="8364"/>
                  <a:pt x="2379580" y="20596"/>
                  <a:pt x="2524920" y="0"/>
                </a:cubicBezTo>
                <a:cubicBezTo>
                  <a:pt x="2670260" y="-20596"/>
                  <a:pt x="2864657" y="17666"/>
                  <a:pt x="3144491" y="0"/>
                </a:cubicBezTo>
                <a:cubicBezTo>
                  <a:pt x="3424325" y="-17666"/>
                  <a:pt x="3587944" y="-22049"/>
                  <a:pt x="3903965" y="0"/>
                </a:cubicBezTo>
                <a:cubicBezTo>
                  <a:pt x="4219986" y="22049"/>
                  <a:pt x="4345590" y="30837"/>
                  <a:pt x="4663440" y="0"/>
                </a:cubicBezTo>
                <a:cubicBezTo>
                  <a:pt x="4686842" y="246525"/>
                  <a:pt x="4647533" y="396649"/>
                  <a:pt x="4663440" y="623576"/>
                </a:cubicBezTo>
                <a:cubicBezTo>
                  <a:pt x="4679347" y="850503"/>
                  <a:pt x="4673408" y="993175"/>
                  <a:pt x="4663440" y="1128375"/>
                </a:cubicBezTo>
                <a:cubicBezTo>
                  <a:pt x="4653472" y="1263575"/>
                  <a:pt x="4642603" y="1482455"/>
                  <a:pt x="4663440" y="1662869"/>
                </a:cubicBezTo>
                <a:cubicBezTo>
                  <a:pt x="4684277" y="1843283"/>
                  <a:pt x="4672075" y="2024390"/>
                  <a:pt x="4663440" y="2286445"/>
                </a:cubicBezTo>
                <a:cubicBezTo>
                  <a:pt x="4654805" y="2548500"/>
                  <a:pt x="4641492" y="2698935"/>
                  <a:pt x="4663440" y="2969409"/>
                </a:cubicBezTo>
                <a:cubicBezTo>
                  <a:pt x="4454252" y="2952708"/>
                  <a:pt x="4275832" y="2958542"/>
                  <a:pt x="4137137" y="2969409"/>
                </a:cubicBezTo>
                <a:cubicBezTo>
                  <a:pt x="3998442" y="2980276"/>
                  <a:pt x="3864332" y="2979087"/>
                  <a:pt x="3610835" y="2969409"/>
                </a:cubicBezTo>
                <a:cubicBezTo>
                  <a:pt x="3357338" y="2959731"/>
                  <a:pt x="3193230" y="2987971"/>
                  <a:pt x="2897995" y="2969409"/>
                </a:cubicBezTo>
                <a:cubicBezTo>
                  <a:pt x="2602760" y="2950847"/>
                  <a:pt x="2571636" y="2954190"/>
                  <a:pt x="2371692" y="2969409"/>
                </a:cubicBezTo>
                <a:cubicBezTo>
                  <a:pt x="2171748" y="2984628"/>
                  <a:pt x="1968325" y="2996075"/>
                  <a:pt x="1705487" y="2969409"/>
                </a:cubicBezTo>
                <a:cubicBezTo>
                  <a:pt x="1442650" y="2942743"/>
                  <a:pt x="1364775" y="2975547"/>
                  <a:pt x="1132550" y="2969409"/>
                </a:cubicBezTo>
                <a:cubicBezTo>
                  <a:pt x="900325" y="2963271"/>
                  <a:pt x="498548" y="2987764"/>
                  <a:pt x="0" y="2969409"/>
                </a:cubicBezTo>
                <a:cubicBezTo>
                  <a:pt x="-29577" y="2681562"/>
                  <a:pt x="-14824" y="2540943"/>
                  <a:pt x="0" y="2375527"/>
                </a:cubicBezTo>
                <a:cubicBezTo>
                  <a:pt x="14824" y="2210111"/>
                  <a:pt x="30350" y="1910141"/>
                  <a:pt x="0" y="1722257"/>
                </a:cubicBezTo>
                <a:cubicBezTo>
                  <a:pt x="-30350" y="1534373"/>
                  <a:pt x="3284" y="1403093"/>
                  <a:pt x="0" y="1158070"/>
                </a:cubicBezTo>
                <a:cubicBezTo>
                  <a:pt x="-3284" y="913047"/>
                  <a:pt x="2521" y="734547"/>
                  <a:pt x="0" y="593882"/>
                </a:cubicBezTo>
                <a:cubicBezTo>
                  <a:pt x="-2521" y="453217"/>
                  <a:pt x="-18718" y="252202"/>
                  <a:pt x="0" y="0"/>
                </a:cubicBezTo>
                <a:close/>
              </a:path>
              <a:path w="4663440" h="2969409" stroke="0" extrusionOk="0">
                <a:moveTo>
                  <a:pt x="0" y="0"/>
                </a:moveTo>
                <a:cubicBezTo>
                  <a:pt x="297682" y="-15811"/>
                  <a:pt x="451554" y="23073"/>
                  <a:pt x="619571" y="0"/>
                </a:cubicBezTo>
                <a:cubicBezTo>
                  <a:pt x="787588" y="-23073"/>
                  <a:pt x="961669" y="4089"/>
                  <a:pt x="1145874" y="0"/>
                </a:cubicBezTo>
                <a:cubicBezTo>
                  <a:pt x="1330079" y="-4089"/>
                  <a:pt x="1590393" y="-2280"/>
                  <a:pt x="1905348" y="0"/>
                </a:cubicBezTo>
                <a:cubicBezTo>
                  <a:pt x="2220303" y="2280"/>
                  <a:pt x="2218173" y="2196"/>
                  <a:pt x="2524920" y="0"/>
                </a:cubicBezTo>
                <a:cubicBezTo>
                  <a:pt x="2831667" y="-2196"/>
                  <a:pt x="2843937" y="-28938"/>
                  <a:pt x="3144491" y="0"/>
                </a:cubicBezTo>
                <a:cubicBezTo>
                  <a:pt x="3445045" y="28938"/>
                  <a:pt x="3574777" y="-27211"/>
                  <a:pt x="3903965" y="0"/>
                </a:cubicBezTo>
                <a:cubicBezTo>
                  <a:pt x="4233153" y="27211"/>
                  <a:pt x="4317651" y="-4892"/>
                  <a:pt x="4663440" y="0"/>
                </a:cubicBezTo>
                <a:cubicBezTo>
                  <a:pt x="4654263" y="214539"/>
                  <a:pt x="4640358" y="491010"/>
                  <a:pt x="4663440" y="653270"/>
                </a:cubicBezTo>
                <a:cubicBezTo>
                  <a:pt x="4686523" y="815530"/>
                  <a:pt x="4638377" y="975759"/>
                  <a:pt x="4663440" y="1187764"/>
                </a:cubicBezTo>
                <a:cubicBezTo>
                  <a:pt x="4688503" y="1399769"/>
                  <a:pt x="4668125" y="1564752"/>
                  <a:pt x="4663440" y="1722257"/>
                </a:cubicBezTo>
                <a:cubicBezTo>
                  <a:pt x="4658755" y="1879762"/>
                  <a:pt x="4661394" y="2162751"/>
                  <a:pt x="4663440" y="2316139"/>
                </a:cubicBezTo>
                <a:cubicBezTo>
                  <a:pt x="4665486" y="2469527"/>
                  <a:pt x="4668219" y="2702962"/>
                  <a:pt x="4663440" y="2969409"/>
                </a:cubicBezTo>
                <a:cubicBezTo>
                  <a:pt x="4438058" y="2953819"/>
                  <a:pt x="4382624" y="2992035"/>
                  <a:pt x="4137137" y="2969409"/>
                </a:cubicBezTo>
                <a:cubicBezTo>
                  <a:pt x="3891650" y="2946783"/>
                  <a:pt x="3576733" y="3005713"/>
                  <a:pt x="3377663" y="2969409"/>
                </a:cubicBezTo>
                <a:cubicBezTo>
                  <a:pt x="3178593" y="2933105"/>
                  <a:pt x="3027059" y="2969923"/>
                  <a:pt x="2804726" y="2969409"/>
                </a:cubicBezTo>
                <a:cubicBezTo>
                  <a:pt x="2582393" y="2968895"/>
                  <a:pt x="2328187" y="2987916"/>
                  <a:pt x="2138520" y="2969409"/>
                </a:cubicBezTo>
                <a:cubicBezTo>
                  <a:pt x="1948853" y="2950902"/>
                  <a:pt x="1713304" y="2982872"/>
                  <a:pt x="1379046" y="2969409"/>
                </a:cubicBezTo>
                <a:cubicBezTo>
                  <a:pt x="1044788" y="2955946"/>
                  <a:pt x="860650" y="2998922"/>
                  <a:pt x="712840" y="2969409"/>
                </a:cubicBezTo>
                <a:cubicBezTo>
                  <a:pt x="565030" y="2939896"/>
                  <a:pt x="212196" y="2985932"/>
                  <a:pt x="0" y="2969409"/>
                </a:cubicBezTo>
                <a:cubicBezTo>
                  <a:pt x="13967" y="2744867"/>
                  <a:pt x="-18447" y="2654843"/>
                  <a:pt x="0" y="2434915"/>
                </a:cubicBezTo>
                <a:cubicBezTo>
                  <a:pt x="18447" y="2214987"/>
                  <a:pt x="2590" y="2083747"/>
                  <a:pt x="0" y="1870728"/>
                </a:cubicBezTo>
                <a:cubicBezTo>
                  <a:pt x="-2590" y="1657709"/>
                  <a:pt x="-22363" y="1472694"/>
                  <a:pt x="0" y="1217458"/>
                </a:cubicBezTo>
                <a:cubicBezTo>
                  <a:pt x="22363" y="962222"/>
                  <a:pt x="3819" y="775592"/>
                  <a:pt x="0" y="623576"/>
                </a:cubicBezTo>
                <a:cubicBezTo>
                  <a:pt x="-3819" y="471560"/>
                  <a:pt x="12808" y="230211"/>
                  <a:pt x="0" y="0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539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95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84F8-9549-5EBF-F9E2-D788AE66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100" dirty="0"/>
              <a:t>Collective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EC53C-101C-C223-1FEF-8C8724F66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is the story of Vermont?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is the story of Hunter Biden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is the story of the Israel / Palestine conflict?</a:t>
            </a:r>
          </a:p>
        </p:txBody>
      </p:sp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9F8D1A0A-8C8E-2131-68FF-69810B0EAC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46"/>
          <a:stretch/>
        </p:blipFill>
        <p:spPr>
          <a:xfrm>
            <a:off x="484632" y="3424237"/>
            <a:ext cx="4441698" cy="28598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9F056E-96D8-7C76-95DD-6023B21E5C84}"/>
              </a:ext>
            </a:extLst>
          </p:cNvPr>
          <p:cNvSpPr/>
          <p:nvPr/>
        </p:nvSpPr>
        <p:spPr>
          <a:xfrm>
            <a:off x="262890" y="3314700"/>
            <a:ext cx="4663440" cy="2969409"/>
          </a:xfrm>
          <a:custGeom>
            <a:avLst/>
            <a:gdLst>
              <a:gd name="connsiteX0" fmla="*/ 0 w 4663440"/>
              <a:gd name="connsiteY0" fmla="*/ 0 h 2969409"/>
              <a:gd name="connsiteX1" fmla="*/ 526303 w 4663440"/>
              <a:gd name="connsiteY1" fmla="*/ 0 h 2969409"/>
              <a:gd name="connsiteX2" fmla="*/ 1285777 w 4663440"/>
              <a:gd name="connsiteY2" fmla="*/ 0 h 2969409"/>
              <a:gd name="connsiteX3" fmla="*/ 1998617 w 4663440"/>
              <a:gd name="connsiteY3" fmla="*/ 0 h 2969409"/>
              <a:gd name="connsiteX4" fmla="*/ 2524920 w 4663440"/>
              <a:gd name="connsiteY4" fmla="*/ 0 h 2969409"/>
              <a:gd name="connsiteX5" fmla="*/ 3144491 w 4663440"/>
              <a:gd name="connsiteY5" fmla="*/ 0 h 2969409"/>
              <a:gd name="connsiteX6" fmla="*/ 3903965 w 4663440"/>
              <a:gd name="connsiteY6" fmla="*/ 0 h 2969409"/>
              <a:gd name="connsiteX7" fmla="*/ 4663440 w 4663440"/>
              <a:gd name="connsiteY7" fmla="*/ 0 h 2969409"/>
              <a:gd name="connsiteX8" fmla="*/ 4663440 w 4663440"/>
              <a:gd name="connsiteY8" fmla="*/ 623576 h 2969409"/>
              <a:gd name="connsiteX9" fmla="*/ 4663440 w 4663440"/>
              <a:gd name="connsiteY9" fmla="*/ 1128375 h 2969409"/>
              <a:gd name="connsiteX10" fmla="*/ 4663440 w 4663440"/>
              <a:gd name="connsiteY10" fmla="*/ 1662869 h 2969409"/>
              <a:gd name="connsiteX11" fmla="*/ 4663440 w 4663440"/>
              <a:gd name="connsiteY11" fmla="*/ 2286445 h 2969409"/>
              <a:gd name="connsiteX12" fmla="*/ 4663440 w 4663440"/>
              <a:gd name="connsiteY12" fmla="*/ 2969409 h 2969409"/>
              <a:gd name="connsiteX13" fmla="*/ 4137137 w 4663440"/>
              <a:gd name="connsiteY13" fmla="*/ 2969409 h 2969409"/>
              <a:gd name="connsiteX14" fmla="*/ 3610835 w 4663440"/>
              <a:gd name="connsiteY14" fmla="*/ 2969409 h 2969409"/>
              <a:gd name="connsiteX15" fmla="*/ 2897995 w 4663440"/>
              <a:gd name="connsiteY15" fmla="*/ 2969409 h 2969409"/>
              <a:gd name="connsiteX16" fmla="*/ 2371692 w 4663440"/>
              <a:gd name="connsiteY16" fmla="*/ 2969409 h 2969409"/>
              <a:gd name="connsiteX17" fmla="*/ 1705487 w 4663440"/>
              <a:gd name="connsiteY17" fmla="*/ 2969409 h 2969409"/>
              <a:gd name="connsiteX18" fmla="*/ 1132550 w 4663440"/>
              <a:gd name="connsiteY18" fmla="*/ 2969409 h 2969409"/>
              <a:gd name="connsiteX19" fmla="*/ 0 w 4663440"/>
              <a:gd name="connsiteY19" fmla="*/ 2969409 h 2969409"/>
              <a:gd name="connsiteX20" fmla="*/ 0 w 4663440"/>
              <a:gd name="connsiteY20" fmla="*/ 2375527 h 2969409"/>
              <a:gd name="connsiteX21" fmla="*/ 0 w 4663440"/>
              <a:gd name="connsiteY21" fmla="*/ 1722257 h 2969409"/>
              <a:gd name="connsiteX22" fmla="*/ 0 w 4663440"/>
              <a:gd name="connsiteY22" fmla="*/ 1158070 h 2969409"/>
              <a:gd name="connsiteX23" fmla="*/ 0 w 4663440"/>
              <a:gd name="connsiteY23" fmla="*/ 593882 h 2969409"/>
              <a:gd name="connsiteX24" fmla="*/ 0 w 4663440"/>
              <a:gd name="connsiteY24" fmla="*/ 0 h 29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63440" h="2969409" fill="none" extrusionOk="0">
                <a:moveTo>
                  <a:pt x="0" y="0"/>
                </a:moveTo>
                <a:cubicBezTo>
                  <a:pt x="133425" y="-8076"/>
                  <a:pt x="345736" y="-5431"/>
                  <a:pt x="526303" y="0"/>
                </a:cubicBezTo>
                <a:cubicBezTo>
                  <a:pt x="706870" y="5431"/>
                  <a:pt x="923333" y="-2720"/>
                  <a:pt x="1285777" y="0"/>
                </a:cubicBezTo>
                <a:cubicBezTo>
                  <a:pt x="1648221" y="2720"/>
                  <a:pt x="1776346" y="-8364"/>
                  <a:pt x="1998617" y="0"/>
                </a:cubicBezTo>
                <a:cubicBezTo>
                  <a:pt x="2220888" y="8364"/>
                  <a:pt x="2379580" y="20596"/>
                  <a:pt x="2524920" y="0"/>
                </a:cubicBezTo>
                <a:cubicBezTo>
                  <a:pt x="2670260" y="-20596"/>
                  <a:pt x="2864657" y="17666"/>
                  <a:pt x="3144491" y="0"/>
                </a:cubicBezTo>
                <a:cubicBezTo>
                  <a:pt x="3424325" y="-17666"/>
                  <a:pt x="3587944" y="-22049"/>
                  <a:pt x="3903965" y="0"/>
                </a:cubicBezTo>
                <a:cubicBezTo>
                  <a:pt x="4219986" y="22049"/>
                  <a:pt x="4345590" y="30837"/>
                  <a:pt x="4663440" y="0"/>
                </a:cubicBezTo>
                <a:cubicBezTo>
                  <a:pt x="4686842" y="246525"/>
                  <a:pt x="4647533" y="396649"/>
                  <a:pt x="4663440" y="623576"/>
                </a:cubicBezTo>
                <a:cubicBezTo>
                  <a:pt x="4679347" y="850503"/>
                  <a:pt x="4673408" y="993175"/>
                  <a:pt x="4663440" y="1128375"/>
                </a:cubicBezTo>
                <a:cubicBezTo>
                  <a:pt x="4653472" y="1263575"/>
                  <a:pt x="4642603" y="1482455"/>
                  <a:pt x="4663440" y="1662869"/>
                </a:cubicBezTo>
                <a:cubicBezTo>
                  <a:pt x="4684277" y="1843283"/>
                  <a:pt x="4672075" y="2024390"/>
                  <a:pt x="4663440" y="2286445"/>
                </a:cubicBezTo>
                <a:cubicBezTo>
                  <a:pt x="4654805" y="2548500"/>
                  <a:pt x="4641492" y="2698935"/>
                  <a:pt x="4663440" y="2969409"/>
                </a:cubicBezTo>
                <a:cubicBezTo>
                  <a:pt x="4454252" y="2952708"/>
                  <a:pt x="4275832" y="2958542"/>
                  <a:pt x="4137137" y="2969409"/>
                </a:cubicBezTo>
                <a:cubicBezTo>
                  <a:pt x="3998442" y="2980276"/>
                  <a:pt x="3864332" y="2979087"/>
                  <a:pt x="3610835" y="2969409"/>
                </a:cubicBezTo>
                <a:cubicBezTo>
                  <a:pt x="3357338" y="2959731"/>
                  <a:pt x="3193230" y="2987971"/>
                  <a:pt x="2897995" y="2969409"/>
                </a:cubicBezTo>
                <a:cubicBezTo>
                  <a:pt x="2602760" y="2950847"/>
                  <a:pt x="2571636" y="2954190"/>
                  <a:pt x="2371692" y="2969409"/>
                </a:cubicBezTo>
                <a:cubicBezTo>
                  <a:pt x="2171748" y="2984628"/>
                  <a:pt x="1968325" y="2996075"/>
                  <a:pt x="1705487" y="2969409"/>
                </a:cubicBezTo>
                <a:cubicBezTo>
                  <a:pt x="1442650" y="2942743"/>
                  <a:pt x="1364775" y="2975547"/>
                  <a:pt x="1132550" y="2969409"/>
                </a:cubicBezTo>
                <a:cubicBezTo>
                  <a:pt x="900325" y="2963271"/>
                  <a:pt x="498548" y="2987764"/>
                  <a:pt x="0" y="2969409"/>
                </a:cubicBezTo>
                <a:cubicBezTo>
                  <a:pt x="-29577" y="2681562"/>
                  <a:pt x="-14824" y="2540943"/>
                  <a:pt x="0" y="2375527"/>
                </a:cubicBezTo>
                <a:cubicBezTo>
                  <a:pt x="14824" y="2210111"/>
                  <a:pt x="30350" y="1910141"/>
                  <a:pt x="0" y="1722257"/>
                </a:cubicBezTo>
                <a:cubicBezTo>
                  <a:pt x="-30350" y="1534373"/>
                  <a:pt x="3284" y="1403093"/>
                  <a:pt x="0" y="1158070"/>
                </a:cubicBezTo>
                <a:cubicBezTo>
                  <a:pt x="-3284" y="913047"/>
                  <a:pt x="2521" y="734547"/>
                  <a:pt x="0" y="593882"/>
                </a:cubicBezTo>
                <a:cubicBezTo>
                  <a:pt x="-2521" y="453217"/>
                  <a:pt x="-18718" y="252202"/>
                  <a:pt x="0" y="0"/>
                </a:cubicBezTo>
                <a:close/>
              </a:path>
              <a:path w="4663440" h="2969409" stroke="0" extrusionOk="0">
                <a:moveTo>
                  <a:pt x="0" y="0"/>
                </a:moveTo>
                <a:cubicBezTo>
                  <a:pt x="297682" y="-15811"/>
                  <a:pt x="451554" y="23073"/>
                  <a:pt x="619571" y="0"/>
                </a:cubicBezTo>
                <a:cubicBezTo>
                  <a:pt x="787588" y="-23073"/>
                  <a:pt x="961669" y="4089"/>
                  <a:pt x="1145874" y="0"/>
                </a:cubicBezTo>
                <a:cubicBezTo>
                  <a:pt x="1330079" y="-4089"/>
                  <a:pt x="1590393" y="-2280"/>
                  <a:pt x="1905348" y="0"/>
                </a:cubicBezTo>
                <a:cubicBezTo>
                  <a:pt x="2220303" y="2280"/>
                  <a:pt x="2218173" y="2196"/>
                  <a:pt x="2524920" y="0"/>
                </a:cubicBezTo>
                <a:cubicBezTo>
                  <a:pt x="2831667" y="-2196"/>
                  <a:pt x="2843937" y="-28938"/>
                  <a:pt x="3144491" y="0"/>
                </a:cubicBezTo>
                <a:cubicBezTo>
                  <a:pt x="3445045" y="28938"/>
                  <a:pt x="3574777" y="-27211"/>
                  <a:pt x="3903965" y="0"/>
                </a:cubicBezTo>
                <a:cubicBezTo>
                  <a:pt x="4233153" y="27211"/>
                  <a:pt x="4317651" y="-4892"/>
                  <a:pt x="4663440" y="0"/>
                </a:cubicBezTo>
                <a:cubicBezTo>
                  <a:pt x="4654263" y="214539"/>
                  <a:pt x="4640358" y="491010"/>
                  <a:pt x="4663440" y="653270"/>
                </a:cubicBezTo>
                <a:cubicBezTo>
                  <a:pt x="4686523" y="815530"/>
                  <a:pt x="4638377" y="975759"/>
                  <a:pt x="4663440" y="1187764"/>
                </a:cubicBezTo>
                <a:cubicBezTo>
                  <a:pt x="4688503" y="1399769"/>
                  <a:pt x="4668125" y="1564752"/>
                  <a:pt x="4663440" y="1722257"/>
                </a:cubicBezTo>
                <a:cubicBezTo>
                  <a:pt x="4658755" y="1879762"/>
                  <a:pt x="4661394" y="2162751"/>
                  <a:pt x="4663440" y="2316139"/>
                </a:cubicBezTo>
                <a:cubicBezTo>
                  <a:pt x="4665486" y="2469527"/>
                  <a:pt x="4668219" y="2702962"/>
                  <a:pt x="4663440" y="2969409"/>
                </a:cubicBezTo>
                <a:cubicBezTo>
                  <a:pt x="4438058" y="2953819"/>
                  <a:pt x="4382624" y="2992035"/>
                  <a:pt x="4137137" y="2969409"/>
                </a:cubicBezTo>
                <a:cubicBezTo>
                  <a:pt x="3891650" y="2946783"/>
                  <a:pt x="3576733" y="3005713"/>
                  <a:pt x="3377663" y="2969409"/>
                </a:cubicBezTo>
                <a:cubicBezTo>
                  <a:pt x="3178593" y="2933105"/>
                  <a:pt x="3027059" y="2969923"/>
                  <a:pt x="2804726" y="2969409"/>
                </a:cubicBezTo>
                <a:cubicBezTo>
                  <a:pt x="2582393" y="2968895"/>
                  <a:pt x="2328187" y="2987916"/>
                  <a:pt x="2138520" y="2969409"/>
                </a:cubicBezTo>
                <a:cubicBezTo>
                  <a:pt x="1948853" y="2950902"/>
                  <a:pt x="1713304" y="2982872"/>
                  <a:pt x="1379046" y="2969409"/>
                </a:cubicBezTo>
                <a:cubicBezTo>
                  <a:pt x="1044788" y="2955946"/>
                  <a:pt x="860650" y="2998922"/>
                  <a:pt x="712840" y="2969409"/>
                </a:cubicBezTo>
                <a:cubicBezTo>
                  <a:pt x="565030" y="2939896"/>
                  <a:pt x="212196" y="2985932"/>
                  <a:pt x="0" y="2969409"/>
                </a:cubicBezTo>
                <a:cubicBezTo>
                  <a:pt x="13967" y="2744867"/>
                  <a:pt x="-18447" y="2654843"/>
                  <a:pt x="0" y="2434915"/>
                </a:cubicBezTo>
                <a:cubicBezTo>
                  <a:pt x="18447" y="2214987"/>
                  <a:pt x="2590" y="2083747"/>
                  <a:pt x="0" y="1870728"/>
                </a:cubicBezTo>
                <a:cubicBezTo>
                  <a:pt x="-2590" y="1657709"/>
                  <a:pt x="-22363" y="1472694"/>
                  <a:pt x="0" y="1217458"/>
                </a:cubicBezTo>
                <a:cubicBezTo>
                  <a:pt x="22363" y="962222"/>
                  <a:pt x="3819" y="775592"/>
                  <a:pt x="0" y="623576"/>
                </a:cubicBezTo>
                <a:cubicBezTo>
                  <a:pt x="-3819" y="471560"/>
                  <a:pt x="12808" y="230211"/>
                  <a:pt x="0" y="0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539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CC84F1-8187-EF17-43D1-8BE8961E2985}"/>
              </a:ext>
            </a:extLst>
          </p:cNvPr>
          <p:cNvSpPr txBox="1"/>
          <p:nvPr/>
        </p:nvSpPr>
        <p:spPr>
          <a:xfrm>
            <a:off x="5463540" y="4445461"/>
            <a:ext cx="1553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Story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9E5DE7-E5C2-5ED8-08AB-5206C453E7B5}"/>
              </a:ext>
            </a:extLst>
          </p:cNvPr>
          <p:cNvCxnSpPr>
            <a:stCxn id="10" idx="1"/>
            <a:endCxn id="9" idx="3"/>
          </p:cNvCxnSpPr>
          <p:nvPr/>
        </p:nvCxnSpPr>
        <p:spPr>
          <a:xfrm flipH="1">
            <a:off x="4926330" y="4799404"/>
            <a:ext cx="537210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926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84F8-9549-5EBF-F9E2-D788AE66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100" dirty="0"/>
              <a:t>Collective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EC53C-101C-C223-1FEF-8C8724F66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classify these collective stories as </a:t>
            </a:r>
            <a:r>
              <a:rPr lang="en-US" b="1" dirty="0"/>
              <a:t>types</a:t>
            </a:r>
            <a:r>
              <a:rPr lang="en-US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Using GPT to extract a “moral” or “meaning” of the 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Prototyping using folk tales</a:t>
            </a:r>
          </a:p>
        </p:txBody>
      </p:sp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9F8D1A0A-8C8E-2131-68FF-69810B0EAC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46"/>
          <a:stretch/>
        </p:blipFill>
        <p:spPr>
          <a:xfrm>
            <a:off x="484632" y="3424237"/>
            <a:ext cx="4441698" cy="28598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9F056E-96D8-7C76-95DD-6023B21E5C84}"/>
              </a:ext>
            </a:extLst>
          </p:cNvPr>
          <p:cNvSpPr/>
          <p:nvPr/>
        </p:nvSpPr>
        <p:spPr>
          <a:xfrm>
            <a:off x="262890" y="3314700"/>
            <a:ext cx="4663440" cy="2969409"/>
          </a:xfrm>
          <a:custGeom>
            <a:avLst/>
            <a:gdLst>
              <a:gd name="connsiteX0" fmla="*/ 0 w 4663440"/>
              <a:gd name="connsiteY0" fmla="*/ 0 h 2969409"/>
              <a:gd name="connsiteX1" fmla="*/ 526303 w 4663440"/>
              <a:gd name="connsiteY1" fmla="*/ 0 h 2969409"/>
              <a:gd name="connsiteX2" fmla="*/ 1285777 w 4663440"/>
              <a:gd name="connsiteY2" fmla="*/ 0 h 2969409"/>
              <a:gd name="connsiteX3" fmla="*/ 1998617 w 4663440"/>
              <a:gd name="connsiteY3" fmla="*/ 0 h 2969409"/>
              <a:gd name="connsiteX4" fmla="*/ 2524920 w 4663440"/>
              <a:gd name="connsiteY4" fmla="*/ 0 h 2969409"/>
              <a:gd name="connsiteX5" fmla="*/ 3144491 w 4663440"/>
              <a:gd name="connsiteY5" fmla="*/ 0 h 2969409"/>
              <a:gd name="connsiteX6" fmla="*/ 3903965 w 4663440"/>
              <a:gd name="connsiteY6" fmla="*/ 0 h 2969409"/>
              <a:gd name="connsiteX7" fmla="*/ 4663440 w 4663440"/>
              <a:gd name="connsiteY7" fmla="*/ 0 h 2969409"/>
              <a:gd name="connsiteX8" fmla="*/ 4663440 w 4663440"/>
              <a:gd name="connsiteY8" fmla="*/ 623576 h 2969409"/>
              <a:gd name="connsiteX9" fmla="*/ 4663440 w 4663440"/>
              <a:gd name="connsiteY9" fmla="*/ 1128375 h 2969409"/>
              <a:gd name="connsiteX10" fmla="*/ 4663440 w 4663440"/>
              <a:gd name="connsiteY10" fmla="*/ 1662869 h 2969409"/>
              <a:gd name="connsiteX11" fmla="*/ 4663440 w 4663440"/>
              <a:gd name="connsiteY11" fmla="*/ 2286445 h 2969409"/>
              <a:gd name="connsiteX12" fmla="*/ 4663440 w 4663440"/>
              <a:gd name="connsiteY12" fmla="*/ 2969409 h 2969409"/>
              <a:gd name="connsiteX13" fmla="*/ 4137137 w 4663440"/>
              <a:gd name="connsiteY13" fmla="*/ 2969409 h 2969409"/>
              <a:gd name="connsiteX14" fmla="*/ 3610835 w 4663440"/>
              <a:gd name="connsiteY14" fmla="*/ 2969409 h 2969409"/>
              <a:gd name="connsiteX15" fmla="*/ 2897995 w 4663440"/>
              <a:gd name="connsiteY15" fmla="*/ 2969409 h 2969409"/>
              <a:gd name="connsiteX16" fmla="*/ 2371692 w 4663440"/>
              <a:gd name="connsiteY16" fmla="*/ 2969409 h 2969409"/>
              <a:gd name="connsiteX17" fmla="*/ 1705487 w 4663440"/>
              <a:gd name="connsiteY17" fmla="*/ 2969409 h 2969409"/>
              <a:gd name="connsiteX18" fmla="*/ 1132550 w 4663440"/>
              <a:gd name="connsiteY18" fmla="*/ 2969409 h 2969409"/>
              <a:gd name="connsiteX19" fmla="*/ 0 w 4663440"/>
              <a:gd name="connsiteY19" fmla="*/ 2969409 h 2969409"/>
              <a:gd name="connsiteX20" fmla="*/ 0 w 4663440"/>
              <a:gd name="connsiteY20" fmla="*/ 2375527 h 2969409"/>
              <a:gd name="connsiteX21" fmla="*/ 0 w 4663440"/>
              <a:gd name="connsiteY21" fmla="*/ 1722257 h 2969409"/>
              <a:gd name="connsiteX22" fmla="*/ 0 w 4663440"/>
              <a:gd name="connsiteY22" fmla="*/ 1158070 h 2969409"/>
              <a:gd name="connsiteX23" fmla="*/ 0 w 4663440"/>
              <a:gd name="connsiteY23" fmla="*/ 593882 h 2969409"/>
              <a:gd name="connsiteX24" fmla="*/ 0 w 4663440"/>
              <a:gd name="connsiteY24" fmla="*/ 0 h 29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63440" h="2969409" fill="none" extrusionOk="0">
                <a:moveTo>
                  <a:pt x="0" y="0"/>
                </a:moveTo>
                <a:cubicBezTo>
                  <a:pt x="133425" y="-8076"/>
                  <a:pt x="345736" y="-5431"/>
                  <a:pt x="526303" y="0"/>
                </a:cubicBezTo>
                <a:cubicBezTo>
                  <a:pt x="706870" y="5431"/>
                  <a:pt x="923333" y="-2720"/>
                  <a:pt x="1285777" y="0"/>
                </a:cubicBezTo>
                <a:cubicBezTo>
                  <a:pt x="1648221" y="2720"/>
                  <a:pt x="1776346" y="-8364"/>
                  <a:pt x="1998617" y="0"/>
                </a:cubicBezTo>
                <a:cubicBezTo>
                  <a:pt x="2220888" y="8364"/>
                  <a:pt x="2379580" y="20596"/>
                  <a:pt x="2524920" y="0"/>
                </a:cubicBezTo>
                <a:cubicBezTo>
                  <a:pt x="2670260" y="-20596"/>
                  <a:pt x="2864657" y="17666"/>
                  <a:pt x="3144491" y="0"/>
                </a:cubicBezTo>
                <a:cubicBezTo>
                  <a:pt x="3424325" y="-17666"/>
                  <a:pt x="3587944" y="-22049"/>
                  <a:pt x="3903965" y="0"/>
                </a:cubicBezTo>
                <a:cubicBezTo>
                  <a:pt x="4219986" y="22049"/>
                  <a:pt x="4345590" y="30837"/>
                  <a:pt x="4663440" y="0"/>
                </a:cubicBezTo>
                <a:cubicBezTo>
                  <a:pt x="4686842" y="246525"/>
                  <a:pt x="4647533" y="396649"/>
                  <a:pt x="4663440" y="623576"/>
                </a:cubicBezTo>
                <a:cubicBezTo>
                  <a:pt x="4679347" y="850503"/>
                  <a:pt x="4673408" y="993175"/>
                  <a:pt x="4663440" y="1128375"/>
                </a:cubicBezTo>
                <a:cubicBezTo>
                  <a:pt x="4653472" y="1263575"/>
                  <a:pt x="4642603" y="1482455"/>
                  <a:pt x="4663440" y="1662869"/>
                </a:cubicBezTo>
                <a:cubicBezTo>
                  <a:pt x="4684277" y="1843283"/>
                  <a:pt x="4672075" y="2024390"/>
                  <a:pt x="4663440" y="2286445"/>
                </a:cubicBezTo>
                <a:cubicBezTo>
                  <a:pt x="4654805" y="2548500"/>
                  <a:pt x="4641492" y="2698935"/>
                  <a:pt x="4663440" y="2969409"/>
                </a:cubicBezTo>
                <a:cubicBezTo>
                  <a:pt x="4454252" y="2952708"/>
                  <a:pt x="4275832" y="2958542"/>
                  <a:pt x="4137137" y="2969409"/>
                </a:cubicBezTo>
                <a:cubicBezTo>
                  <a:pt x="3998442" y="2980276"/>
                  <a:pt x="3864332" y="2979087"/>
                  <a:pt x="3610835" y="2969409"/>
                </a:cubicBezTo>
                <a:cubicBezTo>
                  <a:pt x="3357338" y="2959731"/>
                  <a:pt x="3193230" y="2987971"/>
                  <a:pt x="2897995" y="2969409"/>
                </a:cubicBezTo>
                <a:cubicBezTo>
                  <a:pt x="2602760" y="2950847"/>
                  <a:pt x="2571636" y="2954190"/>
                  <a:pt x="2371692" y="2969409"/>
                </a:cubicBezTo>
                <a:cubicBezTo>
                  <a:pt x="2171748" y="2984628"/>
                  <a:pt x="1968325" y="2996075"/>
                  <a:pt x="1705487" y="2969409"/>
                </a:cubicBezTo>
                <a:cubicBezTo>
                  <a:pt x="1442650" y="2942743"/>
                  <a:pt x="1364775" y="2975547"/>
                  <a:pt x="1132550" y="2969409"/>
                </a:cubicBezTo>
                <a:cubicBezTo>
                  <a:pt x="900325" y="2963271"/>
                  <a:pt x="498548" y="2987764"/>
                  <a:pt x="0" y="2969409"/>
                </a:cubicBezTo>
                <a:cubicBezTo>
                  <a:pt x="-29577" y="2681562"/>
                  <a:pt x="-14824" y="2540943"/>
                  <a:pt x="0" y="2375527"/>
                </a:cubicBezTo>
                <a:cubicBezTo>
                  <a:pt x="14824" y="2210111"/>
                  <a:pt x="30350" y="1910141"/>
                  <a:pt x="0" y="1722257"/>
                </a:cubicBezTo>
                <a:cubicBezTo>
                  <a:pt x="-30350" y="1534373"/>
                  <a:pt x="3284" y="1403093"/>
                  <a:pt x="0" y="1158070"/>
                </a:cubicBezTo>
                <a:cubicBezTo>
                  <a:pt x="-3284" y="913047"/>
                  <a:pt x="2521" y="734547"/>
                  <a:pt x="0" y="593882"/>
                </a:cubicBezTo>
                <a:cubicBezTo>
                  <a:pt x="-2521" y="453217"/>
                  <a:pt x="-18718" y="252202"/>
                  <a:pt x="0" y="0"/>
                </a:cubicBezTo>
                <a:close/>
              </a:path>
              <a:path w="4663440" h="2969409" stroke="0" extrusionOk="0">
                <a:moveTo>
                  <a:pt x="0" y="0"/>
                </a:moveTo>
                <a:cubicBezTo>
                  <a:pt x="297682" y="-15811"/>
                  <a:pt x="451554" y="23073"/>
                  <a:pt x="619571" y="0"/>
                </a:cubicBezTo>
                <a:cubicBezTo>
                  <a:pt x="787588" y="-23073"/>
                  <a:pt x="961669" y="4089"/>
                  <a:pt x="1145874" y="0"/>
                </a:cubicBezTo>
                <a:cubicBezTo>
                  <a:pt x="1330079" y="-4089"/>
                  <a:pt x="1590393" y="-2280"/>
                  <a:pt x="1905348" y="0"/>
                </a:cubicBezTo>
                <a:cubicBezTo>
                  <a:pt x="2220303" y="2280"/>
                  <a:pt x="2218173" y="2196"/>
                  <a:pt x="2524920" y="0"/>
                </a:cubicBezTo>
                <a:cubicBezTo>
                  <a:pt x="2831667" y="-2196"/>
                  <a:pt x="2843937" y="-28938"/>
                  <a:pt x="3144491" y="0"/>
                </a:cubicBezTo>
                <a:cubicBezTo>
                  <a:pt x="3445045" y="28938"/>
                  <a:pt x="3574777" y="-27211"/>
                  <a:pt x="3903965" y="0"/>
                </a:cubicBezTo>
                <a:cubicBezTo>
                  <a:pt x="4233153" y="27211"/>
                  <a:pt x="4317651" y="-4892"/>
                  <a:pt x="4663440" y="0"/>
                </a:cubicBezTo>
                <a:cubicBezTo>
                  <a:pt x="4654263" y="214539"/>
                  <a:pt x="4640358" y="491010"/>
                  <a:pt x="4663440" y="653270"/>
                </a:cubicBezTo>
                <a:cubicBezTo>
                  <a:pt x="4686523" y="815530"/>
                  <a:pt x="4638377" y="975759"/>
                  <a:pt x="4663440" y="1187764"/>
                </a:cubicBezTo>
                <a:cubicBezTo>
                  <a:pt x="4688503" y="1399769"/>
                  <a:pt x="4668125" y="1564752"/>
                  <a:pt x="4663440" y="1722257"/>
                </a:cubicBezTo>
                <a:cubicBezTo>
                  <a:pt x="4658755" y="1879762"/>
                  <a:pt x="4661394" y="2162751"/>
                  <a:pt x="4663440" y="2316139"/>
                </a:cubicBezTo>
                <a:cubicBezTo>
                  <a:pt x="4665486" y="2469527"/>
                  <a:pt x="4668219" y="2702962"/>
                  <a:pt x="4663440" y="2969409"/>
                </a:cubicBezTo>
                <a:cubicBezTo>
                  <a:pt x="4438058" y="2953819"/>
                  <a:pt x="4382624" y="2992035"/>
                  <a:pt x="4137137" y="2969409"/>
                </a:cubicBezTo>
                <a:cubicBezTo>
                  <a:pt x="3891650" y="2946783"/>
                  <a:pt x="3576733" y="3005713"/>
                  <a:pt x="3377663" y="2969409"/>
                </a:cubicBezTo>
                <a:cubicBezTo>
                  <a:pt x="3178593" y="2933105"/>
                  <a:pt x="3027059" y="2969923"/>
                  <a:pt x="2804726" y="2969409"/>
                </a:cubicBezTo>
                <a:cubicBezTo>
                  <a:pt x="2582393" y="2968895"/>
                  <a:pt x="2328187" y="2987916"/>
                  <a:pt x="2138520" y="2969409"/>
                </a:cubicBezTo>
                <a:cubicBezTo>
                  <a:pt x="1948853" y="2950902"/>
                  <a:pt x="1713304" y="2982872"/>
                  <a:pt x="1379046" y="2969409"/>
                </a:cubicBezTo>
                <a:cubicBezTo>
                  <a:pt x="1044788" y="2955946"/>
                  <a:pt x="860650" y="2998922"/>
                  <a:pt x="712840" y="2969409"/>
                </a:cubicBezTo>
                <a:cubicBezTo>
                  <a:pt x="565030" y="2939896"/>
                  <a:pt x="212196" y="2985932"/>
                  <a:pt x="0" y="2969409"/>
                </a:cubicBezTo>
                <a:cubicBezTo>
                  <a:pt x="13967" y="2744867"/>
                  <a:pt x="-18447" y="2654843"/>
                  <a:pt x="0" y="2434915"/>
                </a:cubicBezTo>
                <a:cubicBezTo>
                  <a:pt x="18447" y="2214987"/>
                  <a:pt x="2590" y="2083747"/>
                  <a:pt x="0" y="1870728"/>
                </a:cubicBezTo>
                <a:cubicBezTo>
                  <a:pt x="-2590" y="1657709"/>
                  <a:pt x="-22363" y="1472694"/>
                  <a:pt x="0" y="1217458"/>
                </a:cubicBezTo>
                <a:cubicBezTo>
                  <a:pt x="22363" y="962222"/>
                  <a:pt x="3819" y="775592"/>
                  <a:pt x="0" y="623576"/>
                </a:cubicBezTo>
                <a:cubicBezTo>
                  <a:pt x="-3819" y="471560"/>
                  <a:pt x="12808" y="230211"/>
                  <a:pt x="0" y="0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539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12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84F8-9549-5EBF-F9E2-D788AE66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100" dirty="0"/>
              <a:t>Collective Stories</a:t>
            </a:r>
          </a:p>
        </p:txBody>
      </p:sp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9F8D1A0A-8C8E-2131-68FF-69810B0EAC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46"/>
          <a:stretch/>
        </p:blipFill>
        <p:spPr>
          <a:xfrm>
            <a:off x="484632" y="3424237"/>
            <a:ext cx="4441698" cy="28598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9F056E-96D8-7C76-95DD-6023B21E5C84}"/>
              </a:ext>
            </a:extLst>
          </p:cNvPr>
          <p:cNvSpPr/>
          <p:nvPr/>
        </p:nvSpPr>
        <p:spPr>
          <a:xfrm>
            <a:off x="262890" y="3314700"/>
            <a:ext cx="4663440" cy="2969409"/>
          </a:xfrm>
          <a:custGeom>
            <a:avLst/>
            <a:gdLst>
              <a:gd name="connsiteX0" fmla="*/ 0 w 4663440"/>
              <a:gd name="connsiteY0" fmla="*/ 0 h 2969409"/>
              <a:gd name="connsiteX1" fmla="*/ 526303 w 4663440"/>
              <a:gd name="connsiteY1" fmla="*/ 0 h 2969409"/>
              <a:gd name="connsiteX2" fmla="*/ 1285777 w 4663440"/>
              <a:gd name="connsiteY2" fmla="*/ 0 h 2969409"/>
              <a:gd name="connsiteX3" fmla="*/ 1998617 w 4663440"/>
              <a:gd name="connsiteY3" fmla="*/ 0 h 2969409"/>
              <a:gd name="connsiteX4" fmla="*/ 2524920 w 4663440"/>
              <a:gd name="connsiteY4" fmla="*/ 0 h 2969409"/>
              <a:gd name="connsiteX5" fmla="*/ 3144491 w 4663440"/>
              <a:gd name="connsiteY5" fmla="*/ 0 h 2969409"/>
              <a:gd name="connsiteX6" fmla="*/ 3903965 w 4663440"/>
              <a:gd name="connsiteY6" fmla="*/ 0 h 2969409"/>
              <a:gd name="connsiteX7" fmla="*/ 4663440 w 4663440"/>
              <a:gd name="connsiteY7" fmla="*/ 0 h 2969409"/>
              <a:gd name="connsiteX8" fmla="*/ 4663440 w 4663440"/>
              <a:gd name="connsiteY8" fmla="*/ 623576 h 2969409"/>
              <a:gd name="connsiteX9" fmla="*/ 4663440 w 4663440"/>
              <a:gd name="connsiteY9" fmla="*/ 1128375 h 2969409"/>
              <a:gd name="connsiteX10" fmla="*/ 4663440 w 4663440"/>
              <a:gd name="connsiteY10" fmla="*/ 1662869 h 2969409"/>
              <a:gd name="connsiteX11" fmla="*/ 4663440 w 4663440"/>
              <a:gd name="connsiteY11" fmla="*/ 2286445 h 2969409"/>
              <a:gd name="connsiteX12" fmla="*/ 4663440 w 4663440"/>
              <a:gd name="connsiteY12" fmla="*/ 2969409 h 2969409"/>
              <a:gd name="connsiteX13" fmla="*/ 4137137 w 4663440"/>
              <a:gd name="connsiteY13" fmla="*/ 2969409 h 2969409"/>
              <a:gd name="connsiteX14" fmla="*/ 3610835 w 4663440"/>
              <a:gd name="connsiteY14" fmla="*/ 2969409 h 2969409"/>
              <a:gd name="connsiteX15" fmla="*/ 2897995 w 4663440"/>
              <a:gd name="connsiteY15" fmla="*/ 2969409 h 2969409"/>
              <a:gd name="connsiteX16" fmla="*/ 2371692 w 4663440"/>
              <a:gd name="connsiteY16" fmla="*/ 2969409 h 2969409"/>
              <a:gd name="connsiteX17" fmla="*/ 1705487 w 4663440"/>
              <a:gd name="connsiteY17" fmla="*/ 2969409 h 2969409"/>
              <a:gd name="connsiteX18" fmla="*/ 1132550 w 4663440"/>
              <a:gd name="connsiteY18" fmla="*/ 2969409 h 2969409"/>
              <a:gd name="connsiteX19" fmla="*/ 0 w 4663440"/>
              <a:gd name="connsiteY19" fmla="*/ 2969409 h 2969409"/>
              <a:gd name="connsiteX20" fmla="*/ 0 w 4663440"/>
              <a:gd name="connsiteY20" fmla="*/ 2375527 h 2969409"/>
              <a:gd name="connsiteX21" fmla="*/ 0 w 4663440"/>
              <a:gd name="connsiteY21" fmla="*/ 1722257 h 2969409"/>
              <a:gd name="connsiteX22" fmla="*/ 0 w 4663440"/>
              <a:gd name="connsiteY22" fmla="*/ 1158070 h 2969409"/>
              <a:gd name="connsiteX23" fmla="*/ 0 w 4663440"/>
              <a:gd name="connsiteY23" fmla="*/ 593882 h 2969409"/>
              <a:gd name="connsiteX24" fmla="*/ 0 w 4663440"/>
              <a:gd name="connsiteY24" fmla="*/ 0 h 29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63440" h="2969409" fill="none" extrusionOk="0">
                <a:moveTo>
                  <a:pt x="0" y="0"/>
                </a:moveTo>
                <a:cubicBezTo>
                  <a:pt x="133425" y="-8076"/>
                  <a:pt x="345736" y="-5431"/>
                  <a:pt x="526303" y="0"/>
                </a:cubicBezTo>
                <a:cubicBezTo>
                  <a:pt x="706870" y="5431"/>
                  <a:pt x="923333" y="-2720"/>
                  <a:pt x="1285777" y="0"/>
                </a:cubicBezTo>
                <a:cubicBezTo>
                  <a:pt x="1648221" y="2720"/>
                  <a:pt x="1776346" y="-8364"/>
                  <a:pt x="1998617" y="0"/>
                </a:cubicBezTo>
                <a:cubicBezTo>
                  <a:pt x="2220888" y="8364"/>
                  <a:pt x="2379580" y="20596"/>
                  <a:pt x="2524920" y="0"/>
                </a:cubicBezTo>
                <a:cubicBezTo>
                  <a:pt x="2670260" y="-20596"/>
                  <a:pt x="2864657" y="17666"/>
                  <a:pt x="3144491" y="0"/>
                </a:cubicBezTo>
                <a:cubicBezTo>
                  <a:pt x="3424325" y="-17666"/>
                  <a:pt x="3587944" y="-22049"/>
                  <a:pt x="3903965" y="0"/>
                </a:cubicBezTo>
                <a:cubicBezTo>
                  <a:pt x="4219986" y="22049"/>
                  <a:pt x="4345590" y="30837"/>
                  <a:pt x="4663440" y="0"/>
                </a:cubicBezTo>
                <a:cubicBezTo>
                  <a:pt x="4686842" y="246525"/>
                  <a:pt x="4647533" y="396649"/>
                  <a:pt x="4663440" y="623576"/>
                </a:cubicBezTo>
                <a:cubicBezTo>
                  <a:pt x="4679347" y="850503"/>
                  <a:pt x="4673408" y="993175"/>
                  <a:pt x="4663440" y="1128375"/>
                </a:cubicBezTo>
                <a:cubicBezTo>
                  <a:pt x="4653472" y="1263575"/>
                  <a:pt x="4642603" y="1482455"/>
                  <a:pt x="4663440" y="1662869"/>
                </a:cubicBezTo>
                <a:cubicBezTo>
                  <a:pt x="4684277" y="1843283"/>
                  <a:pt x="4672075" y="2024390"/>
                  <a:pt x="4663440" y="2286445"/>
                </a:cubicBezTo>
                <a:cubicBezTo>
                  <a:pt x="4654805" y="2548500"/>
                  <a:pt x="4641492" y="2698935"/>
                  <a:pt x="4663440" y="2969409"/>
                </a:cubicBezTo>
                <a:cubicBezTo>
                  <a:pt x="4454252" y="2952708"/>
                  <a:pt x="4275832" y="2958542"/>
                  <a:pt x="4137137" y="2969409"/>
                </a:cubicBezTo>
                <a:cubicBezTo>
                  <a:pt x="3998442" y="2980276"/>
                  <a:pt x="3864332" y="2979087"/>
                  <a:pt x="3610835" y="2969409"/>
                </a:cubicBezTo>
                <a:cubicBezTo>
                  <a:pt x="3357338" y="2959731"/>
                  <a:pt x="3193230" y="2987971"/>
                  <a:pt x="2897995" y="2969409"/>
                </a:cubicBezTo>
                <a:cubicBezTo>
                  <a:pt x="2602760" y="2950847"/>
                  <a:pt x="2571636" y="2954190"/>
                  <a:pt x="2371692" y="2969409"/>
                </a:cubicBezTo>
                <a:cubicBezTo>
                  <a:pt x="2171748" y="2984628"/>
                  <a:pt x="1968325" y="2996075"/>
                  <a:pt x="1705487" y="2969409"/>
                </a:cubicBezTo>
                <a:cubicBezTo>
                  <a:pt x="1442650" y="2942743"/>
                  <a:pt x="1364775" y="2975547"/>
                  <a:pt x="1132550" y="2969409"/>
                </a:cubicBezTo>
                <a:cubicBezTo>
                  <a:pt x="900325" y="2963271"/>
                  <a:pt x="498548" y="2987764"/>
                  <a:pt x="0" y="2969409"/>
                </a:cubicBezTo>
                <a:cubicBezTo>
                  <a:pt x="-29577" y="2681562"/>
                  <a:pt x="-14824" y="2540943"/>
                  <a:pt x="0" y="2375527"/>
                </a:cubicBezTo>
                <a:cubicBezTo>
                  <a:pt x="14824" y="2210111"/>
                  <a:pt x="30350" y="1910141"/>
                  <a:pt x="0" y="1722257"/>
                </a:cubicBezTo>
                <a:cubicBezTo>
                  <a:pt x="-30350" y="1534373"/>
                  <a:pt x="3284" y="1403093"/>
                  <a:pt x="0" y="1158070"/>
                </a:cubicBezTo>
                <a:cubicBezTo>
                  <a:pt x="-3284" y="913047"/>
                  <a:pt x="2521" y="734547"/>
                  <a:pt x="0" y="593882"/>
                </a:cubicBezTo>
                <a:cubicBezTo>
                  <a:pt x="-2521" y="453217"/>
                  <a:pt x="-18718" y="252202"/>
                  <a:pt x="0" y="0"/>
                </a:cubicBezTo>
                <a:close/>
              </a:path>
              <a:path w="4663440" h="2969409" stroke="0" extrusionOk="0">
                <a:moveTo>
                  <a:pt x="0" y="0"/>
                </a:moveTo>
                <a:cubicBezTo>
                  <a:pt x="297682" y="-15811"/>
                  <a:pt x="451554" y="23073"/>
                  <a:pt x="619571" y="0"/>
                </a:cubicBezTo>
                <a:cubicBezTo>
                  <a:pt x="787588" y="-23073"/>
                  <a:pt x="961669" y="4089"/>
                  <a:pt x="1145874" y="0"/>
                </a:cubicBezTo>
                <a:cubicBezTo>
                  <a:pt x="1330079" y="-4089"/>
                  <a:pt x="1590393" y="-2280"/>
                  <a:pt x="1905348" y="0"/>
                </a:cubicBezTo>
                <a:cubicBezTo>
                  <a:pt x="2220303" y="2280"/>
                  <a:pt x="2218173" y="2196"/>
                  <a:pt x="2524920" y="0"/>
                </a:cubicBezTo>
                <a:cubicBezTo>
                  <a:pt x="2831667" y="-2196"/>
                  <a:pt x="2843937" y="-28938"/>
                  <a:pt x="3144491" y="0"/>
                </a:cubicBezTo>
                <a:cubicBezTo>
                  <a:pt x="3445045" y="28938"/>
                  <a:pt x="3574777" y="-27211"/>
                  <a:pt x="3903965" y="0"/>
                </a:cubicBezTo>
                <a:cubicBezTo>
                  <a:pt x="4233153" y="27211"/>
                  <a:pt x="4317651" y="-4892"/>
                  <a:pt x="4663440" y="0"/>
                </a:cubicBezTo>
                <a:cubicBezTo>
                  <a:pt x="4654263" y="214539"/>
                  <a:pt x="4640358" y="491010"/>
                  <a:pt x="4663440" y="653270"/>
                </a:cubicBezTo>
                <a:cubicBezTo>
                  <a:pt x="4686523" y="815530"/>
                  <a:pt x="4638377" y="975759"/>
                  <a:pt x="4663440" y="1187764"/>
                </a:cubicBezTo>
                <a:cubicBezTo>
                  <a:pt x="4688503" y="1399769"/>
                  <a:pt x="4668125" y="1564752"/>
                  <a:pt x="4663440" y="1722257"/>
                </a:cubicBezTo>
                <a:cubicBezTo>
                  <a:pt x="4658755" y="1879762"/>
                  <a:pt x="4661394" y="2162751"/>
                  <a:pt x="4663440" y="2316139"/>
                </a:cubicBezTo>
                <a:cubicBezTo>
                  <a:pt x="4665486" y="2469527"/>
                  <a:pt x="4668219" y="2702962"/>
                  <a:pt x="4663440" y="2969409"/>
                </a:cubicBezTo>
                <a:cubicBezTo>
                  <a:pt x="4438058" y="2953819"/>
                  <a:pt x="4382624" y="2992035"/>
                  <a:pt x="4137137" y="2969409"/>
                </a:cubicBezTo>
                <a:cubicBezTo>
                  <a:pt x="3891650" y="2946783"/>
                  <a:pt x="3576733" y="3005713"/>
                  <a:pt x="3377663" y="2969409"/>
                </a:cubicBezTo>
                <a:cubicBezTo>
                  <a:pt x="3178593" y="2933105"/>
                  <a:pt x="3027059" y="2969923"/>
                  <a:pt x="2804726" y="2969409"/>
                </a:cubicBezTo>
                <a:cubicBezTo>
                  <a:pt x="2582393" y="2968895"/>
                  <a:pt x="2328187" y="2987916"/>
                  <a:pt x="2138520" y="2969409"/>
                </a:cubicBezTo>
                <a:cubicBezTo>
                  <a:pt x="1948853" y="2950902"/>
                  <a:pt x="1713304" y="2982872"/>
                  <a:pt x="1379046" y="2969409"/>
                </a:cubicBezTo>
                <a:cubicBezTo>
                  <a:pt x="1044788" y="2955946"/>
                  <a:pt x="860650" y="2998922"/>
                  <a:pt x="712840" y="2969409"/>
                </a:cubicBezTo>
                <a:cubicBezTo>
                  <a:pt x="565030" y="2939896"/>
                  <a:pt x="212196" y="2985932"/>
                  <a:pt x="0" y="2969409"/>
                </a:cubicBezTo>
                <a:cubicBezTo>
                  <a:pt x="13967" y="2744867"/>
                  <a:pt x="-18447" y="2654843"/>
                  <a:pt x="0" y="2434915"/>
                </a:cubicBezTo>
                <a:cubicBezTo>
                  <a:pt x="18447" y="2214987"/>
                  <a:pt x="2590" y="2083747"/>
                  <a:pt x="0" y="1870728"/>
                </a:cubicBezTo>
                <a:cubicBezTo>
                  <a:pt x="-2590" y="1657709"/>
                  <a:pt x="-22363" y="1472694"/>
                  <a:pt x="0" y="1217458"/>
                </a:cubicBezTo>
                <a:cubicBezTo>
                  <a:pt x="22363" y="962222"/>
                  <a:pt x="3819" y="775592"/>
                  <a:pt x="0" y="623576"/>
                </a:cubicBezTo>
                <a:cubicBezTo>
                  <a:pt x="-3819" y="471560"/>
                  <a:pt x="12808" y="230211"/>
                  <a:pt x="0" y="0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539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0A7A57-7BFD-D8A1-D7F1-8270B3293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Typologies</a:t>
            </a:r>
          </a:p>
          <a:p>
            <a:pPr marL="1143000" lvl="1" indent="-457200"/>
            <a:r>
              <a:rPr lang="en-US" dirty="0"/>
              <a:t>Broadwell, P., </a:t>
            </a:r>
            <a:r>
              <a:rPr lang="en-US" dirty="0" err="1"/>
              <a:t>Mimno</a:t>
            </a:r>
            <a:r>
              <a:rPr lang="en-US" dirty="0"/>
              <a:t>, D., &amp; </a:t>
            </a:r>
            <a:r>
              <a:rPr lang="en-US" dirty="0" err="1"/>
              <a:t>Tangherlini</a:t>
            </a:r>
            <a:r>
              <a:rPr lang="en-US" dirty="0"/>
              <a:t>, T. (2017). The tell-tale hat: Surfacing the uncertainty in folklore classification. </a:t>
            </a:r>
            <a:r>
              <a:rPr lang="en-US" i="1" dirty="0"/>
              <a:t>Journal of Cultural Analytics</a:t>
            </a:r>
            <a:r>
              <a:rPr lang="en-US" dirty="0"/>
              <a:t>, 2(1).</a:t>
            </a:r>
          </a:p>
          <a:p>
            <a:pPr marL="1143000" lvl="1" indent="-457200"/>
            <a:r>
              <a:rPr lang="en-US" dirty="0" err="1"/>
              <a:t>Shahsavari</a:t>
            </a:r>
            <a:r>
              <a:rPr lang="en-US" dirty="0"/>
              <a:t>, S., </a:t>
            </a:r>
            <a:r>
              <a:rPr lang="en-US" dirty="0" err="1"/>
              <a:t>Holur</a:t>
            </a:r>
            <a:r>
              <a:rPr lang="en-US" dirty="0"/>
              <a:t>, P., Wang, T., </a:t>
            </a:r>
            <a:r>
              <a:rPr lang="en-US" dirty="0" err="1"/>
              <a:t>Tangherlini</a:t>
            </a:r>
            <a:r>
              <a:rPr lang="en-US" dirty="0"/>
              <a:t>, T. R., &amp; </a:t>
            </a:r>
            <a:r>
              <a:rPr lang="en-US" dirty="0" err="1"/>
              <a:t>Roychowdhury</a:t>
            </a:r>
            <a:r>
              <a:rPr lang="en-US" dirty="0"/>
              <a:t>, V. (2020). Conspiracy in the time of corona: automatic detection of emerging COVID-19 conspiracy theories in social media and the news. </a:t>
            </a:r>
            <a:r>
              <a:rPr lang="en-US" i="1" dirty="0"/>
              <a:t>Journal of computational social science</a:t>
            </a:r>
            <a:r>
              <a:rPr lang="en-US" dirty="0"/>
              <a:t>, 3(2), 279-317.</a:t>
            </a:r>
          </a:p>
          <a:p>
            <a:pPr marL="1143000" lvl="1" indent="-45720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Social Dynamics</a:t>
            </a:r>
          </a:p>
          <a:p>
            <a:pPr marL="1143000" lvl="1" indent="-457200"/>
            <a:r>
              <a:rPr lang="en-US" dirty="0" err="1"/>
              <a:t>Antoniak</a:t>
            </a:r>
            <a:r>
              <a:rPr lang="en-US" dirty="0"/>
              <a:t>, M., </a:t>
            </a:r>
            <a:r>
              <a:rPr lang="en-US" dirty="0" err="1"/>
              <a:t>Mimno</a:t>
            </a:r>
            <a:r>
              <a:rPr lang="en-US" dirty="0"/>
              <a:t>, D., &amp; Levy, K. (2019). Narrative paths and negotiation of power in birth stories. </a:t>
            </a:r>
            <a:r>
              <a:rPr lang="en-US" i="1" dirty="0"/>
              <a:t>Proceedings of the ACM on Human-Computer Interaction</a:t>
            </a:r>
            <a:r>
              <a:rPr lang="en-US" dirty="0"/>
              <a:t>, 3(CSCW), 1-27.</a:t>
            </a:r>
          </a:p>
        </p:txBody>
      </p:sp>
    </p:spTree>
    <p:extLst>
      <p:ext uri="{BB962C8B-B14F-4D97-AF65-F5344CB8AC3E}">
        <p14:creationId xmlns:p14="http://schemas.microsoft.com/office/powerpoint/2010/main" val="3106529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D5E999-67A6-857C-23BC-5166123BB45E}"/>
              </a:ext>
            </a:extLst>
          </p:cNvPr>
          <p:cNvSpPr txBox="1"/>
          <p:nvPr/>
        </p:nvSpPr>
        <p:spPr>
          <a:xfrm>
            <a:off x="4132706" y="2921168"/>
            <a:ext cx="3926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9731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205BB-7D8E-E953-E7B7-60972EB49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spread of story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EA680-8023-9D3A-B3A8-9562F8385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Adler et al. (2016). The incremental validity of narrative identity in predicting well-being. </a:t>
            </a:r>
            <a:r>
              <a:rPr lang="en-US" sz="2800" i="1" dirty="0"/>
              <a:t>Personality and Social Psychology Review</a:t>
            </a:r>
            <a:r>
              <a:rPr lang="en-US" sz="2800" dirty="0"/>
              <a:t>, 20(2), 142-175.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Bushell et al. (2017). Strategic narratives in climate change. </a:t>
            </a:r>
            <a:r>
              <a:rPr lang="en-US" sz="2800" i="1" dirty="0"/>
              <a:t>Energy Research &amp; Social Science</a:t>
            </a:r>
            <a:r>
              <a:rPr lang="en-US" sz="2800" dirty="0"/>
              <a:t>, 28, 39-49.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Shiller, R. J. (2020). </a:t>
            </a:r>
            <a:r>
              <a:rPr lang="en-US" sz="2800" i="1" dirty="0"/>
              <a:t>Narrative economics: How stories go viral and drive major economic events</a:t>
            </a:r>
            <a:r>
              <a:rPr lang="en-US" sz="2800" dirty="0"/>
              <a:t>. Princeton.</a:t>
            </a:r>
          </a:p>
        </p:txBody>
      </p:sp>
    </p:spTree>
    <p:extLst>
      <p:ext uri="{BB962C8B-B14F-4D97-AF65-F5344CB8AC3E}">
        <p14:creationId xmlns:p14="http://schemas.microsoft.com/office/powerpoint/2010/main" val="167123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CBA8-2A38-4BC0-2E71-6E9E01F7A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fear of story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5B895-205E-6E5F-0F55-2BD92C4E5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Brooks, P. (2022). </a:t>
            </a:r>
            <a:r>
              <a:rPr lang="en-US" i="1" dirty="0"/>
              <a:t>Seduced by Story: The Use and Abuse of Narrative</a:t>
            </a:r>
            <a:r>
              <a:rPr lang="en-US" dirty="0"/>
              <a:t>. NYRB.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Gottschall, J. (2021). </a:t>
            </a:r>
            <a:r>
              <a:rPr lang="en-US" i="1" dirty="0"/>
              <a:t>The story paradox: how our love of storytelling builds societies and tears them down</a:t>
            </a:r>
            <a:r>
              <a:rPr lang="en-US" dirty="0"/>
              <a:t>. Hachette.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Salmon, C. (2017). </a:t>
            </a:r>
            <a:r>
              <a:rPr lang="en-US" i="1" dirty="0"/>
              <a:t>Storytelling: Bewitching the modern mind</a:t>
            </a:r>
            <a:r>
              <a:rPr lang="en-US" dirty="0"/>
              <a:t>. Verso.</a:t>
            </a:r>
          </a:p>
        </p:txBody>
      </p:sp>
    </p:spTree>
    <p:extLst>
      <p:ext uri="{BB962C8B-B14F-4D97-AF65-F5344CB8AC3E}">
        <p14:creationId xmlns:p14="http://schemas.microsoft.com/office/powerpoint/2010/main" val="2146918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C5969-A5E9-A753-C521-CD91EC005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54C9A-7B34-2D2D-ACA8-2F6B6122C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3306870"/>
            <a:ext cx="10634472" cy="25727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Latest findings from my lab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red thread of storytelling &amp; embodied consciousness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 new focus on “collective stories”</a:t>
            </a:r>
          </a:p>
        </p:txBody>
      </p:sp>
    </p:spTree>
    <p:extLst>
      <p:ext uri="{BB962C8B-B14F-4D97-AF65-F5344CB8AC3E}">
        <p14:creationId xmlns:p14="http://schemas.microsoft.com/office/powerpoint/2010/main" val="673212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C5969-A5E9-A753-C521-CD91EC005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976160"/>
            <a:ext cx="5189964" cy="2237925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9D4A57-BD34-46D7-A145-EA1AE704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54C9A-7B34-2D2D-ACA8-2F6B6122C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3129474"/>
            <a:ext cx="5189963" cy="2470031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effectLst/>
                <a:latin typeface="Arial" panose="020B0604020202020204" pitchFamily="34" charset="0"/>
              </a:rPr>
              <a:t>Piper, A., So, R. J., &amp; </a:t>
            </a:r>
            <a:r>
              <a:rPr lang="en-CA" b="0" i="0" u="none" strike="noStrike" dirty="0" err="1">
                <a:effectLst/>
                <a:latin typeface="Arial" panose="020B0604020202020204" pitchFamily="34" charset="0"/>
              </a:rPr>
              <a:t>Bamman</a:t>
            </a:r>
            <a:r>
              <a:rPr lang="en-CA" b="0" i="0" u="none" strike="noStrike" dirty="0">
                <a:effectLst/>
                <a:latin typeface="Arial" panose="020B0604020202020204" pitchFamily="34" charset="0"/>
              </a:rPr>
              <a:t>, D. “Narrative theory for computational narrative understanding.” </a:t>
            </a:r>
            <a:r>
              <a:rPr lang="en-CA" b="0" i="1" u="none" strike="noStrike" dirty="0">
                <a:effectLst/>
                <a:latin typeface="Arial" panose="020B0604020202020204" pitchFamily="34" charset="0"/>
              </a:rPr>
              <a:t>EMNLP</a:t>
            </a:r>
            <a:r>
              <a:rPr lang="en-CA" b="0" i="0" u="none" strike="noStrike" dirty="0">
                <a:effectLst/>
                <a:latin typeface="Arial" panose="020B0604020202020204" pitchFamily="34" charset="0"/>
              </a:rPr>
              <a:t> 2021</a:t>
            </a:r>
            <a:endParaRPr lang="en-US" dirty="0"/>
          </a:p>
        </p:txBody>
      </p:sp>
      <p:pic>
        <p:nvPicPr>
          <p:cNvPr id="4" name="Content Placeholder 10" descr="A screenshot of a paper&#10;&#10;Description automatically generated">
            <a:extLst>
              <a:ext uri="{FF2B5EF4-FFF2-40B4-BE49-F238E27FC236}">
                <a16:creationId xmlns:a16="http://schemas.microsoft.com/office/drawing/2014/main" id="{D3AAC470-11DC-9E57-FE0F-0A7520930D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80340" y="781079"/>
            <a:ext cx="5349331" cy="529583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DA513F-B70D-4972-B24A-65F26C0AE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352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C5969-A5E9-A753-C521-CD91EC005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976160"/>
            <a:ext cx="5189964" cy="2237925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9D4A57-BD34-46D7-A145-EA1AE704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54C9A-7B34-2D2D-ACA8-2F6B6122C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3129474"/>
            <a:ext cx="5189963" cy="283642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effectLst/>
                <a:latin typeface="Arial" panose="020B0604020202020204" pitchFamily="34" charset="0"/>
              </a:rPr>
              <a:t>Piper, A., So, R. J., &amp; </a:t>
            </a:r>
            <a:r>
              <a:rPr lang="en-CA" b="0" i="0" u="none" strike="noStrike" dirty="0" err="1">
                <a:effectLst/>
                <a:latin typeface="Arial" panose="020B0604020202020204" pitchFamily="34" charset="0"/>
              </a:rPr>
              <a:t>Bamman</a:t>
            </a:r>
            <a:r>
              <a:rPr lang="en-CA" b="0" i="0" u="none" strike="noStrike" dirty="0">
                <a:effectLst/>
                <a:latin typeface="Arial" panose="020B0604020202020204" pitchFamily="34" charset="0"/>
              </a:rPr>
              <a:t>, D. “Narrative theory for computational narrative understanding.” </a:t>
            </a:r>
            <a:r>
              <a:rPr lang="en-CA" b="0" i="1" u="none" strike="noStrike" dirty="0">
                <a:effectLst/>
                <a:latin typeface="Arial" panose="020B0604020202020204" pitchFamily="34" charset="0"/>
              </a:rPr>
              <a:t>EMNLP</a:t>
            </a:r>
            <a:r>
              <a:rPr lang="en-CA" b="0" i="0" u="none" strike="noStrike" dirty="0">
                <a:effectLst/>
                <a:latin typeface="Arial" panose="020B0604020202020204" pitchFamily="34" charset="0"/>
              </a:rPr>
              <a:t> 2021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222222"/>
                </a:solidFill>
                <a:latin typeface="Arial" panose="020B0604020202020204" pitchFamily="34" charset="0"/>
              </a:rPr>
              <a:t>Piper, A. “Computational Narrative Understanding: A Big Picture Analysis.” </a:t>
            </a:r>
            <a:r>
              <a:rPr lang="en-CA" i="1" dirty="0">
                <a:solidFill>
                  <a:srgbClr val="222222"/>
                </a:solidFill>
                <a:latin typeface="Arial" panose="020B0604020202020204" pitchFamily="34" charset="0"/>
              </a:rPr>
              <a:t>EMNLP</a:t>
            </a:r>
            <a:r>
              <a:rPr lang="en-CA" dirty="0">
                <a:solidFill>
                  <a:srgbClr val="222222"/>
                </a:solidFill>
                <a:latin typeface="Arial" panose="020B0604020202020204" pitchFamily="34" charset="0"/>
              </a:rPr>
              <a:t> 2023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DA513F-B70D-4972-B24A-65F26C0AE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Content Placeholder 6" descr="A paper with text and images&#10;&#10;Description automatically generated">
            <a:extLst>
              <a:ext uri="{FF2B5EF4-FFF2-40B4-BE49-F238E27FC236}">
                <a16:creationId xmlns:a16="http://schemas.microsoft.com/office/drawing/2014/main" id="{14A83F42-D8A3-67DC-501F-4D1A576ED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135" y="696084"/>
            <a:ext cx="5972743" cy="546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3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C5969-A5E9-A753-C521-CD91EC005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6160"/>
            <a:ext cx="3964251" cy="2237925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615127-4E4B-44AE-B157-C50975D41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54C9A-7B34-2D2D-ACA8-2F6B6122C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3408254"/>
            <a:ext cx="3964250" cy="2470031"/>
          </a:xfrm>
        </p:spPr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</a:rPr>
              <a:t>Piper, A. “Computational Narrative Understanding: A Big Picture Analysis.” EMNLP 2023</a:t>
            </a:r>
            <a:endParaRPr lang="en-US" dirty="0"/>
          </a:p>
        </p:txBody>
      </p:sp>
      <p:pic>
        <p:nvPicPr>
          <p:cNvPr id="4" name="Picture 3" descr="A diagram of different types of objects&#10;&#10;Description automatically generated">
            <a:extLst>
              <a:ext uri="{FF2B5EF4-FFF2-40B4-BE49-F238E27FC236}">
                <a16:creationId xmlns:a16="http://schemas.microsoft.com/office/drawing/2014/main" id="{CA19120B-0EC5-1968-C042-5837DCBFA4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897"/>
          <a:stretch/>
        </p:blipFill>
        <p:spPr>
          <a:xfrm>
            <a:off x="4549588" y="1089602"/>
            <a:ext cx="7642411" cy="456824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607C7DF-2703-4D3B-B500-8182840C0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380864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7159</TotalTime>
  <Words>1238</Words>
  <Application>Microsoft Macintosh PowerPoint</Application>
  <PresentationFormat>Widescreen</PresentationFormat>
  <Paragraphs>179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American Typewriter</vt:lpstr>
      <vt:lpstr>Arial</vt:lpstr>
      <vt:lpstr>Calibri</vt:lpstr>
      <vt:lpstr>Seaford</vt:lpstr>
      <vt:lpstr>LevelVTI</vt:lpstr>
      <vt:lpstr>The Data of Storytelling </vt:lpstr>
      <vt:lpstr>Why do people do things?</vt:lpstr>
      <vt:lpstr>The rise of story talk</vt:lpstr>
      <vt:lpstr>The spread of story talk</vt:lpstr>
      <vt:lpstr>The fear of story talk</vt:lpstr>
      <vt:lpstr>The Plan</vt:lpstr>
      <vt:lpstr>Overview</vt:lpstr>
      <vt:lpstr>Overview</vt:lpstr>
      <vt:lpstr>Overview</vt:lpstr>
      <vt:lpstr>A minimal definition of a story</vt:lpstr>
      <vt:lpstr>PowerPoint Presentation</vt:lpstr>
      <vt:lpstr>What kind of communication is narration?</vt:lpstr>
      <vt:lpstr>PowerPoint Presentation</vt:lpstr>
      <vt:lpstr>Reader Judgments</vt:lpstr>
      <vt:lpstr>GPT</vt:lpstr>
      <vt:lpstr>PowerPoint Presentation</vt:lpstr>
      <vt:lpstr>Theory of narrative</vt:lpstr>
      <vt:lpstr>Theory of narrative</vt:lpstr>
      <vt:lpstr>Detecting narrativity</vt:lpstr>
      <vt:lpstr>What kind of communication is fictional narration?</vt:lpstr>
      <vt:lpstr>Super-sense tags</vt:lpstr>
      <vt:lpstr>Perceiving Perception</vt:lpstr>
      <vt:lpstr>Embodied Agency</vt:lpstr>
      <vt:lpstr>Embodied Agency</vt:lpstr>
      <vt:lpstr>Embodied Agency</vt:lpstr>
      <vt:lpstr>What is the nature of fictional things?</vt:lpstr>
      <vt:lpstr>Overview</vt:lpstr>
      <vt:lpstr>Narrative Shape</vt:lpstr>
      <vt:lpstr>Narrative Shape</vt:lpstr>
      <vt:lpstr>Collective Stories</vt:lpstr>
      <vt:lpstr>Collective Stories</vt:lpstr>
      <vt:lpstr>Collective Stories</vt:lpstr>
      <vt:lpstr>Collective Stories</vt:lpstr>
      <vt:lpstr>Collective Stories</vt:lpstr>
      <vt:lpstr>Collective Stories</vt:lpstr>
      <vt:lpstr>Collective Stories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Narrative Understanding {And the human desire to make-believe} </dc:title>
  <dc:creator>Andrew Piper, Prof.</dc:creator>
  <cp:lastModifiedBy>Andrew Piper, Prof.</cp:lastModifiedBy>
  <cp:revision>84</cp:revision>
  <dcterms:created xsi:type="dcterms:W3CDTF">2023-08-24T13:50:02Z</dcterms:created>
  <dcterms:modified xsi:type="dcterms:W3CDTF">2023-11-03T01:51:23Z</dcterms:modified>
</cp:coreProperties>
</file>